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1472" r:id="rId2"/>
    <p:sldId id="256" r:id="rId3"/>
    <p:sldId id="1473" r:id="rId4"/>
    <p:sldId id="257" r:id="rId5"/>
    <p:sldId id="1448" r:id="rId6"/>
    <p:sldId id="1436" r:id="rId7"/>
    <p:sldId id="1442" r:id="rId8"/>
    <p:sldId id="1453" r:id="rId9"/>
    <p:sldId id="1456" r:id="rId10"/>
    <p:sldId id="1457" r:id="rId11"/>
    <p:sldId id="1454" r:id="rId12"/>
    <p:sldId id="1455" r:id="rId13"/>
    <p:sldId id="1450" r:id="rId14"/>
    <p:sldId id="1451" r:id="rId15"/>
    <p:sldId id="1474" r:id="rId16"/>
    <p:sldId id="1475" r:id="rId17"/>
    <p:sldId id="1458" r:id="rId18"/>
    <p:sldId id="1459" r:id="rId19"/>
    <p:sldId id="1460" r:id="rId20"/>
    <p:sldId id="1461" r:id="rId21"/>
    <p:sldId id="1462" r:id="rId22"/>
    <p:sldId id="1463" r:id="rId23"/>
    <p:sldId id="1464" r:id="rId24"/>
    <p:sldId id="1465" r:id="rId25"/>
    <p:sldId id="1466" r:id="rId26"/>
    <p:sldId id="1467" r:id="rId27"/>
    <p:sldId id="1468" r:id="rId28"/>
    <p:sldId id="1469" r:id="rId29"/>
    <p:sldId id="1470" r:id="rId30"/>
    <p:sldId id="1471" r:id="rId31"/>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D4DC3-BEC2-4C6D-AB1E-CEAAF9085B61}" v="1" dt="2022-09-09T23:31:37.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p:restoredTop sz="94626"/>
  </p:normalViewPr>
  <p:slideViewPr>
    <p:cSldViewPr snapToGrid="0" snapToObjects="1">
      <p:cViewPr varScale="1">
        <p:scale>
          <a:sx n="93" d="100"/>
          <a:sy n="93" d="100"/>
        </p:scale>
        <p:origin x="2100"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1A5CE9-1168-0240-B709-0EAE36B12B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FE88375-AF8B-464B-B436-23810A2152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BF1937-C447-BC4F-ADD5-E51190FA06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150F9C-62F3-2843-AA17-55507DBA08F6}" type="slidenum">
              <a:rPr lang="en-US" smtClean="0"/>
              <a:t>‹#›</a:t>
            </a:fld>
            <a:endParaRPr lang="en-US"/>
          </a:p>
        </p:txBody>
      </p:sp>
      <p:sp>
        <p:nvSpPr>
          <p:cNvPr id="6" name="Date Placeholder 5">
            <a:extLst>
              <a:ext uri="{FF2B5EF4-FFF2-40B4-BE49-F238E27FC236}">
                <a16:creationId xmlns:a16="http://schemas.microsoft.com/office/drawing/2014/main" id="{785C559F-0F18-894A-9DC8-A32870892E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E924FD-0F57-5C40-A5D5-C828207DA7B8}" type="datetimeFigureOut">
              <a:rPr lang="en-US" smtClean="0"/>
              <a:t>9/9/2022</a:t>
            </a:fld>
            <a:endParaRPr lang="en-US"/>
          </a:p>
        </p:txBody>
      </p:sp>
    </p:spTree>
    <p:extLst>
      <p:ext uri="{BB962C8B-B14F-4D97-AF65-F5344CB8AC3E}">
        <p14:creationId xmlns:p14="http://schemas.microsoft.com/office/powerpoint/2010/main" val="3377320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11924-FBA2-BF4B-9F4F-01BC4A6CD42E}" type="datetimeFigureOut">
              <a:rPr lang="en-US" smtClean="0"/>
              <a:t>9/9/2022</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42C8F-7060-F346-AAEB-B77DAD30F928}" type="slidenum">
              <a:rPr lang="en-US" smtClean="0"/>
              <a:t>‹#›</a:t>
            </a:fld>
            <a:endParaRPr lang="en-US" dirty="0"/>
          </a:p>
        </p:txBody>
      </p:sp>
    </p:spTree>
    <p:extLst>
      <p:ext uri="{BB962C8B-B14F-4D97-AF65-F5344CB8AC3E}">
        <p14:creationId xmlns:p14="http://schemas.microsoft.com/office/powerpoint/2010/main" val="160829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6</a:t>
            </a:fld>
            <a:endParaRPr lang="en-US" dirty="0"/>
          </a:p>
        </p:txBody>
      </p:sp>
    </p:spTree>
    <p:extLst>
      <p:ext uri="{BB962C8B-B14F-4D97-AF65-F5344CB8AC3E}">
        <p14:creationId xmlns:p14="http://schemas.microsoft.com/office/powerpoint/2010/main" val="119917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17</a:t>
            </a:fld>
            <a:endParaRPr lang="en-US" dirty="0"/>
          </a:p>
        </p:txBody>
      </p:sp>
    </p:spTree>
    <p:extLst>
      <p:ext uri="{BB962C8B-B14F-4D97-AF65-F5344CB8AC3E}">
        <p14:creationId xmlns:p14="http://schemas.microsoft.com/office/powerpoint/2010/main" val="69523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18</a:t>
            </a:fld>
            <a:endParaRPr lang="en-US" dirty="0"/>
          </a:p>
        </p:txBody>
      </p:sp>
    </p:spTree>
    <p:extLst>
      <p:ext uri="{BB962C8B-B14F-4D97-AF65-F5344CB8AC3E}">
        <p14:creationId xmlns:p14="http://schemas.microsoft.com/office/powerpoint/2010/main" val="427428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19</a:t>
            </a:fld>
            <a:endParaRPr lang="en-US" dirty="0"/>
          </a:p>
        </p:txBody>
      </p:sp>
    </p:spTree>
    <p:extLst>
      <p:ext uri="{BB962C8B-B14F-4D97-AF65-F5344CB8AC3E}">
        <p14:creationId xmlns:p14="http://schemas.microsoft.com/office/powerpoint/2010/main" val="102595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20</a:t>
            </a:fld>
            <a:endParaRPr lang="en-US" dirty="0"/>
          </a:p>
        </p:txBody>
      </p:sp>
    </p:spTree>
    <p:extLst>
      <p:ext uri="{BB962C8B-B14F-4D97-AF65-F5344CB8AC3E}">
        <p14:creationId xmlns:p14="http://schemas.microsoft.com/office/powerpoint/2010/main" val="304033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21</a:t>
            </a:fld>
            <a:endParaRPr lang="en-US" dirty="0"/>
          </a:p>
        </p:txBody>
      </p:sp>
    </p:spTree>
    <p:extLst>
      <p:ext uri="{BB962C8B-B14F-4D97-AF65-F5344CB8AC3E}">
        <p14:creationId xmlns:p14="http://schemas.microsoft.com/office/powerpoint/2010/main" val="1684995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22</a:t>
            </a:fld>
            <a:endParaRPr lang="en-US" dirty="0"/>
          </a:p>
        </p:txBody>
      </p:sp>
    </p:spTree>
    <p:extLst>
      <p:ext uri="{BB962C8B-B14F-4D97-AF65-F5344CB8AC3E}">
        <p14:creationId xmlns:p14="http://schemas.microsoft.com/office/powerpoint/2010/main" val="250187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23</a:t>
            </a:fld>
            <a:endParaRPr lang="en-US" dirty="0"/>
          </a:p>
        </p:txBody>
      </p:sp>
    </p:spTree>
    <p:extLst>
      <p:ext uri="{BB962C8B-B14F-4D97-AF65-F5344CB8AC3E}">
        <p14:creationId xmlns:p14="http://schemas.microsoft.com/office/powerpoint/2010/main" val="373768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24</a:t>
            </a:fld>
            <a:endParaRPr lang="en-US" dirty="0"/>
          </a:p>
        </p:txBody>
      </p:sp>
    </p:spTree>
    <p:extLst>
      <p:ext uri="{BB962C8B-B14F-4D97-AF65-F5344CB8AC3E}">
        <p14:creationId xmlns:p14="http://schemas.microsoft.com/office/powerpoint/2010/main" val="2086566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25</a:t>
            </a:fld>
            <a:endParaRPr lang="en-US" dirty="0"/>
          </a:p>
        </p:txBody>
      </p:sp>
    </p:spTree>
    <p:extLst>
      <p:ext uri="{BB962C8B-B14F-4D97-AF65-F5344CB8AC3E}">
        <p14:creationId xmlns:p14="http://schemas.microsoft.com/office/powerpoint/2010/main" val="275950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26</a:t>
            </a:fld>
            <a:endParaRPr lang="en-US" dirty="0"/>
          </a:p>
        </p:txBody>
      </p:sp>
    </p:spTree>
    <p:extLst>
      <p:ext uri="{BB962C8B-B14F-4D97-AF65-F5344CB8AC3E}">
        <p14:creationId xmlns:p14="http://schemas.microsoft.com/office/powerpoint/2010/main" val="160765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7</a:t>
            </a:fld>
            <a:endParaRPr lang="en-US" dirty="0"/>
          </a:p>
        </p:txBody>
      </p:sp>
    </p:spTree>
    <p:extLst>
      <p:ext uri="{BB962C8B-B14F-4D97-AF65-F5344CB8AC3E}">
        <p14:creationId xmlns:p14="http://schemas.microsoft.com/office/powerpoint/2010/main" val="413442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8</a:t>
            </a:fld>
            <a:endParaRPr lang="en-US" dirty="0"/>
          </a:p>
        </p:txBody>
      </p:sp>
    </p:spTree>
    <p:extLst>
      <p:ext uri="{BB962C8B-B14F-4D97-AF65-F5344CB8AC3E}">
        <p14:creationId xmlns:p14="http://schemas.microsoft.com/office/powerpoint/2010/main" val="44712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9</a:t>
            </a:fld>
            <a:endParaRPr lang="en-US" dirty="0"/>
          </a:p>
        </p:txBody>
      </p:sp>
    </p:spTree>
    <p:extLst>
      <p:ext uri="{BB962C8B-B14F-4D97-AF65-F5344CB8AC3E}">
        <p14:creationId xmlns:p14="http://schemas.microsoft.com/office/powerpoint/2010/main" val="313934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10</a:t>
            </a:fld>
            <a:endParaRPr lang="en-US" dirty="0"/>
          </a:p>
        </p:txBody>
      </p:sp>
    </p:spTree>
    <p:extLst>
      <p:ext uri="{BB962C8B-B14F-4D97-AF65-F5344CB8AC3E}">
        <p14:creationId xmlns:p14="http://schemas.microsoft.com/office/powerpoint/2010/main" val="402610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11</a:t>
            </a:fld>
            <a:endParaRPr lang="en-US" dirty="0"/>
          </a:p>
        </p:txBody>
      </p:sp>
    </p:spTree>
    <p:extLst>
      <p:ext uri="{BB962C8B-B14F-4D97-AF65-F5344CB8AC3E}">
        <p14:creationId xmlns:p14="http://schemas.microsoft.com/office/powerpoint/2010/main" val="331542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12</a:t>
            </a:fld>
            <a:endParaRPr lang="en-US" dirty="0"/>
          </a:p>
        </p:txBody>
      </p:sp>
    </p:spTree>
    <p:extLst>
      <p:ext uri="{BB962C8B-B14F-4D97-AF65-F5344CB8AC3E}">
        <p14:creationId xmlns:p14="http://schemas.microsoft.com/office/powerpoint/2010/main" val="341624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13</a:t>
            </a:fld>
            <a:endParaRPr lang="en-US" dirty="0"/>
          </a:p>
        </p:txBody>
      </p:sp>
    </p:spTree>
    <p:extLst>
      <p:ext uri="{BB962C8B-B14F-4D97-AF65-F5344CB8AC3E}">
        <p14:creationId xmlns:p14="http://schemas.microsoft.com/office/powerpoint/2010/main" val="422451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9C60-ACAC-405B-9E9C-6DE1304C31CF}" type="slidenum">
              <a:rPr lang="en-US" smtClean="0"/>
              <a:t>14</a:t>
            </a:fld>
            <a:endParaRPr lang="en-US" dirty="0"/>
          </a:p>
        </p:txBody>
      </p:sp>
    </p:spTree>
    <p:extLst>
      <p:ext uri="{BB962C8B-B14F-4D97-AF65-F5344CB8AC3E}">
        <p14:creationId xmlns:p14="http://schemas.microsoft.com/office/powerpoint/2010/main" val="413979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901571-422E-F648-AE5B-D582118D2334}"/>
              </a:ext>
            </a:extLst>
          </p:cNvPr>
          <p:cNvSpPr/>
          <p:nvPr userDrawn="1"/>
        </p:nvSpPr>
        <p:spPr>
          <a:xfrm>
            <a:off x="457199" y="458564"/>
            <a:ext cx="9144001" cy="6855274"/>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6D8A20E6-98C1-C14A-B158-5DB17940696F}"/>
              </a:ext>
            </a:extLst>
          </p:cNvPr>
          <p:cNvSpPr>
            <a:spLocks noGrp="1"/>
          </p:cNvSpPr>
          <p:nvPr>
            <p:ph type="body" sz="quarter" idx="10" hasCustomPrompt="1"/>
          </p:nvPr>
        </p:nvSpPr>
        <p:spPr>
          <a:xfrm>
            <a:off x="949124" y="1493839"/>
            <a:ext cx="8113853" cy="2392361"/>
          </a:xfrm>
          <a:prstGeom prst="rect">
            <a:avLst/>
          </a:prstGeom>
        </p:spPr>
        <p:txBody>
          <a:bodyPr lIns="0" tIns="0" rIns="0" bIns="0" anchor="b"/>
          <a:lstStyle>
            <a:lvl1pPr marL="0" indent="0">
              <a:buFontTx/>
              <a:buNone/>
              <a:defRPr sz="4000" cap="all" baseline="0">
                <a:solidFill>
                  <a:schemeClr val="accent3"/>
                </a:solidFill>
                <a:latin typeface="Arial" panose="020B0604020202020204" pitchFamily="34" charset="0"/>
                <a:cs typeface="Arial" panose="020B0604020202020204" pitchFamily="34" charset="0"/>
              </a:defRPr>
            </a:lvl1pPr>
            <a:lvl2pPr marL="502920" indent="0">
              <a:buFontTx/>
              <a:buNone/>
              <a:defRPr>
                <a:latin typeface="Arial" panose="020B0604020202020204" pitchFamily="34" charset="0"/>
                <a:cs typeface="Arial" panose="020B0604020202020204" pitchFamily="34" charset="0"/>
              </a:defRPr>
            </a:lvl2pPr>
            <a:lvl3pPr marL="1005840" indent="0">
              <a:buFontTx/>
              <a:buNone/>
              <a:defRPr>
                <a:latin typeface="Arial" panose="020B0604020202020204" pitchFamily="34" charset="0"/>
                <a:cs typeface="Arial" panose="020B0604020202020204" pitchFamily="34" charset="0"/>
              </a:defRPr>
            </a:lvl3pPr>
            <a:lvl4pPr marL="1508760" indent="0">
              <a:buFontTx/>
              <a:buNone/>
              <a:defRPr>
                <a:latin typeface="Arial" panose="020B0604020202020204" pitchFamily="34" charset="0"/>
                <a:cs typeface="Arial" panose="020B0604020202020204" pitchFamily="34" charset="0"/>
              </a:defRPr>
            </a:lvl4pPr>
            <a:lvl5pPr marL="2011680" indent="0">
              <a:buFontTx/>
              <a:buNone/>
              <a:defRPr>
                <a:latin typeface="Arial" panose="020B0604020202020204" pitchFamily="34" charset="0"/>
                <a:cs typeface="Arial" panose="020B0604020202020204" pitchFamily="34" charset="0"/>
              </a:defRPr>
            </a:lvl5pPr>
          </a:lstStyle>
          <a:p>
            <a:pPr lvl="0"/>
            <a:r>
              <a:rPr lang="en-US" dirty="0"/>
              <a:t>Click to edit Title</a:t>
            </a:r>
          </a:p>
        </p:txBody>
      </p:sp>
      <p:sp>
        <p:nvSpPr>
          <p:cNvPr id="14" name="Text Placeholder 10">
            <a:extLst>
              <a:ext uri="{FF2B5EF4-FFF2-40B4-BE49-F238E27FC236}">
                <a16:creationId xmlns:a16="http://schemas.microsoft.com/office/drawing/2014/main" id="{F16ECDB1-319B-AF4C-B36F-4256C91FDF63}"/>
              </a:ext>
            </a:extLst>
          </p:cNvPr>
          <p:cNvSpPr>
            <a:spLocks noGrp="1"/>
          </p:cNvSpPr>
          <p:nvPr>
            <p:ph type="body" sz="quarter" idx="11" hasCustomPrompt="1"/>
          </p:nvPr>
        </p:nvSpPr>
        <p:spPr>
          <a:xfrm>
            <a:off x="949124" y="5960962"/>
            <a:ext cx="8113853" cy="694480"/>
          </a:xfrm>
          <a:prstGeom prst="rect">
            <a:avLst/>
          </a:prstGeom>
        </p:spPr>
        <p:txBody>
          <a:bodyPr lIns="0" tIns="0" rIns="0" bIns="0" anchor="t"/>
          <a:lstStyle>
            <a:lvl1pPr marL="0" indent="0">
              <a:lnSpc>
                <a:spcPct val="100000"/>
              </a:lnSpc>
              <a:spcBef>
                <a:spcPts val="0"/>
              </a:spcBef>
              <a:buFontTx/>
              <a:buNone/>
              <a:defRPr sz="1600">
                <a:solidFill>
                  <a:schemeClr val="accent3"/>
                </a:solidFill>
                <a:latin typeface="Arial" panose="020B0604020202020204" pitchFamily="34" charset="0"/>
                <a:cs typeface="Arial" panose="020B0604020202020204" pitchFamily="34" charset="0"/>
              </a:defRPr>
            </a:lvl1pPr>
            <a:lvl2pPr marL="502920" indent="0">
              <a:buFontTx/>
              <a:buNone/>
              <a:defRPr>
                <a:latin typeface="Arial" panose="020B0604020202020204" pitchFamily="34" charset="0"/>
                <a:cs typeface="Arial" panose="020B0604020202020204" pitchFamily="34" charset="0"/>
              </a:defRPr>
            </a:lvl2pPr>
            <a:lvl3pPr marL="1005840" indent="0">
              <a:buFontTx/>
              <a:buNone/>
              <a:defRPr>
                <a:latin typeface="Arial" panose="020B0604020202020204" pitchFamily="34" charset="0"/>
                <a:cs typeface="Arial" panose="020B0604020202020204" pitchFamily="34" charset="0"/>
              </a:defRPr>
            </a:lvl3pPr>
            <a:lvl4pPr marL="1508760" indent="0">
              <a:buFontTx/>
              <a:buNone/>
              <a:defRPr>
                <a:latin typeface="Arial" panose="020B0604020202020204" pitchFamily="34" charset="0"/>
                <a:cs typeface="Arial" panose="020B0604020202020204" pitchFamily="34" charset="0"/>
              </a:defRPr>
            </a:lvl4pPr>
            <a:lvl5pPr marL="2011680" indent="0">
              <a:buFontTx/>
              <a:buNone/>
              <a:defRPr>
                <a:latin typeface="Arial" panose="020B0604020202020204" pitchFamily="34" charset="0"/>
                <a:cs typeface="Arial" panose="020B0604020202020204" pitchFamily="34" charset="0"/>
              </a:defRPr>
            </a:lvl5pPr>
          </a:lstStyle>
          <a:p>
            <a:pPr lvl="0"/>
            <a:r>
              <a:rPr lang="en-US" dirty="0"/>
              <a:t>Institution and date</a:t>
            </a:r>
          </a:p>
        </p:txBody>
      </p:sp>
      <p:sp>
        <p:nvSpPr>
          <p:cNvPr id="6" name="Text Placeholder 10">
            <a:extLst>
              <a:ext uri="{FF2B5EF4-FFF2-40B4-BE49-F238E27FC236}">
                <a16:creationId xmlns:a16="http://schemas.microsoft.com/office/drawing/2014/main" id="{33A96933-2B98-E645-9C54-6EEDA2A3DF9C}"/>
              </a:ext>
            </a:extLst>
          </p:cNvPr>
          <p:cNvSpPr>
            <a:spLocks noGrp="1"/>
          </p:cNvSpPr>
          <p:nvPr>
            <p:ph type="body" sz="quarter" idx="12" hasCustomPrompt="1"/>
          </p:nvPr>
        </p:nvSpPr>
        <p:spPr>
          <a:xfrm>
            <a:off x="949124" y="4000601"/>
            <a:ext cx="8113853" cy="491345"/>
          </a:xfrm>
          <a:prstGeom prst="rect">
            <a:avLst/>
          </a:prstGeom>
        </p:spPr>
        <p:txBody>
          <a:bodyPr lIns="0" tIns="0" rIns="0" bIns="0" anchor="t"/>
          <a:lstStyle>
            <a:lvl1pPr marL="0" indent="0">
              <a:lnSpc>
                <a:spcPct val="100000"/>
              </a:lnSpc>
              <a:spcBef>
                <a:spcPts val="0"/>
              </a:spcBef>
              <a:buFontTx/>
              <a:buNone/>
              <a:defRPr sz="2000">
                <a:solidFill>
                  <a:schemeClr val="accent3"/>
                </a:solidFill>
                <a:latin typeface="Arial" panose="020B0604020202020204" pitchFamily="34" charset="0"/>
                <a:cs typeface="Arial" panose="020B0604020202020204" pitchFamily="34" charset="0"/>
              </a:defRPr>
            </a:lvl1pPr>
            <a:lvl2pPr marL="502920" indent="0">
              <a:buFontTx/>
              <a:buNone/>
              <a:defRPr>
                <a:latin typeface="Arial" panose="020B0604020202020204" pitchFamily="34" charset="0"/>
                <a:cs typeface="Arial" panose="020B0604020202020204" pitchFamily="34" charset="0"/>
              </a:defRPr>
            </a:lvl2pPr>
            <a:lvl3pPr marL="1005840" indent="0">
              <a:buFontTx/>
              <a:buNone/>
              <a:defRPr>
                <a:latin typeface="Arial" panose="020B0604020202020204" pitchFamily="34" charset="0"/>
                <a:cs typeface="Arial" panose="020B0604020202020204" pitchFamily="34" charset="0"/>
              </a:defRPr>
            </a:lvl3pPr>
            <a:lvl4pPr marL="1508760" indent="0">
              <a:buFontTx/>
              <a:buNone/>
              <a:defRPr>
                <a:latin typeface="Arial" panose="020B0604020202020204" pitchFamily="34" charset="0"/>
                <a:cs typeface="Arial" panose="020B0604020202020204" pitchFamily="34" charset="0"/>
              </a:defRPr>
            </a:lvl4pPr>
            <a:lvl5pPr marL="2011680" indent="0">
              <a:buFontTx/>
              <a:buNone/>
              <a:defRPr>
                <a:latin typeface="Arial" panose="020B0604020202020204" pitchFamily="34" charset="0"/>
                <a:cs typeface="Arial" panose="020B0604020202020204" pitchFamily="34" charset="0"/>
              </a:defRPr>
            </a:lvl5pPr>
          </a:lstStyle>
          <a:p>
            <a:pPr lvl="0"/>
            <a:r>
              <a:rPr lang="en-US" dirty="0"/>
              <a:t>Subtitle</a:t>
            </a:r>
          </a:p>
        </p:txBody>
      </p:sp>
    </p:spTree>
    <p:extLst>
      <p:ext uri="{BB962C8B-B14F-4D97-AF65-F5344CB8AC3E}">
        <p14:creationId xmlns:p14="http://schemas.microsoft.com/office/powerpoint/2010/main" val="309480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ent Services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sp>
        <p:nvSpPr>
          <p:cNvPr id="11" name="TextBox 10">
            <a:extLst>
              <a:ext uri="{FF2B5EF4-FFF2-40B4-BE49-F238E27FC236}">
                <a16:creationId xmlns:a16="http://schemas.microsoft.com/office/drawing/2014/main" id="{E9942800-FD1D-7C4A-8650-D1EEF826785B}"/>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STUDENT SERVICES</a:t>
            </a:r>
          </a:p>
        </p:txBody>
      </p:sp>
      <p:sp>
        <p:nvSpPr>
          <p:cNvPr id="12" name="TextBox 11">
            <a:extLst>
              <a:ext uri="{FF2B5EF4-FFF2-40B4-BE49-F238E27FC236}">
                <a16:creationId xmlns:a16="http://schemas.microsoft.com/office/drawing/2014/main" id="{C146B549-E6FB-A04D-98FB-6CC8A689F886}"/>
              </a:ext>
            </a:extLst>
          </p:cNvPr>
          <p:cNvSpPr txBox="1"/>
          <p:nvPr userDrawn="1"/>
        </p:nvSpPr>
        <p:spPr>
          <a:xfrm>
            <a:off x="457198" y="852145"/>
            <a:ext cx="6954821"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120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Your institution’s focus on assessing and improving advising and support services by leveraging technology, creating student services that are proactive, structured, personalized, and sustained — and connect advising and planning. </a:t>
            </a:r>
          </a:p>
        </p:txBody>
      </p:sp>
      <p:pic>
        <p:nvPicPr>
          <p:cNvPr id="8" name="Picture 7">
            <a:extLst>
              <a:ext uri="{FF2B5EF4-FFF2-40B4-BE49-F238E27FC236}">
                <a16:creationId xmlns:a16="http://schemas.microsoft.com/office/drawing/2014/main" id="{A95BF659-B0A1-294E-A503-FCD025B00D5B}"/>
              </a:ext>
            </a:extLst>
          </p:cNvPr>
          <p:cNvPicPr>
            <a:picLocks noChangeAspect="1"/>
          </p:cNvPicPr>
          <p:nvPr userDrawn="1"/>
        </p:nvPicPr>
        <p:blipFill>
          <a:blip r:embed="rId2"/>
          <a:srcRect/>
          <a:stretch/>
        </p:blipFill>
        <p:spPr>
          <a:xfrm>
            <a:off x="8652791" y="271120"/>
            <a:ext cx="1106424" cy="1106424"/>
          </a:xfrm>
          <a:prstGeom prst="rect">
            <a:avLst/>
          </a:prstGeom>
        </p:spPr>
      </p:pic>
    </p:spTree>
    <p:extLst>
      <p:ext uri="{BB962C8B-B14F-4D97-AF65-F5344CB8AC3E}">
        <p14:creationId xmlns:p14="http://schemas.microsoft.com/office/powerpoint/2010/main" val="414359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ent Services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5189796" cy="307777"/>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5039189"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
        <p:nvSpPr>
          <p:cNvPr id="12" name="TextBox 11">
            <a:extLst>
              <a:ext uri="{FF2B5EF4-FFF2-40B4-BE49-F238E27FC236}">
                <a16:creationId xmlns:a16="http://schemas.microsoft.com/office/drawing/2014/main" id="{1AA79ED5-E44A-1447-9FB7-E82BE278EE68}"/>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STUDENT SERVICES</a:t>
            </a:r>
          </a:p>
        </p:txBody>
      </p:sp>
      <p:sp>
        <p:nvSpPr>
          <p:cNvPr id="13" name="TextBox 12">
            <a:extLst>
              <a:ext uri="{FF2B5EF4-FFF2-40B4-BE49-F238E27FC236}">
                <a16:creationId xmlns:a16="http://schemas.microsoft.com/office/drawing/2014/main" id="{096514CB-3E23-6840-B2C9-686C4F66DC04}"/>
              </a:ext>
            </a:extLst>
          </p:cNvPr>
          <p:cNvSpPr txBox="1"/>
          <p:nvPr userDrawn="1"/>
        </p:nvSpPr>
        <p:spPr>
          <a:xfrm>
            <a:off x="457198" y="852145"/>
            <a:ext cx="6954821"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120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Your institution’s focus on assessing and improving advising and support services by leveraging technology, creating student services that are proactive, structured, personalized, and sustained — and connect advising and planning. </a:t>
            </a:r>
          </a:p>
        </p:txBody>
      </p:sp>
      <p:pic>
        <p:nvPicPr>
          <p:cNvPr id="14" name="Picture 13">
            <a:extLst>
              <a:ext uri="{FF2B5EF4-FFF2-40B4-BE49-F238E27FC236}">
                <a16:creationId xmlns:a16="http://schemas.microsoft.com/office/drawing/2014/main" id="{D4760CD6-EEFF-024D-B34F-600F365700B0}"/>
              </a:ext>
            </a:extLst>
          </p:cNvPr>
          <p:cNvPicPr>
            <a:picLocks noChangeAspect="1"/>
          </p:cNvPicPr>
          <p:nvPr userDrawn="1"/>
        </p:nvPicPr>
        <p:blipFill>
          <a:blip r:embed="rId2"/>
          <a:srcRect/>
          <a:stretch/>
        </p:blipFill>
        <p:spPr>
          <a:xfrm>
            <a:off x="8652791" y="271120"/>
            <a:ext cx="1106424" cy="1106424"/>
          </a:xfrm>
          <a:prstGeom prst="rect">
            <a:avLst/>
          </a:prstGeom>
        </p:spPr>
      </p:pic>
    </p:spTree>
    <p:extLst>
      <p:ext uri="{BB962C8B-B14F-4D97-AF65-F5344CB8AC3E}">
        <p14:creationId xmlns:p14="http://schemas.microsoft.com/office/powerpoint/2010/main" val="3934910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velopmental Education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sp>
        <p:nvSpPr>
          <p:cNvPr id="11" name="TextBox 10">
            <a:extLst>
              <a:ext uri="{FF2B5EF4-FFF2-40B4-BE49-F238E27FC236}">
                <a16:creationId xmlns:a16="http://schemas.microsoft.com/office/drawing/2014/main" id="{E9942800-FD1D-7C4A-8650-D1EEF826785B}"/>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DEVELOPMENTAL </a:t>
            </a:r>
            <a:r>
              <a:rPr lang="en-US" sz="2400" b="1" kern="1200" cap="all" baseline="0" dirty="0" err="1">
                <a:solidFill>
                  <a:schemeClr val="accent3"/>
                </a:solidFill>
                <a:latin typeface="Arial" panose="020B0604020202020204" pitchFamily="34" charset="0"/>
                <a:ea typeface="+mj-ea"/>
                <a:cs typeface="Arial" panose="020B0604020202020204" pitchFamily="34" charset="0"/>
              </a:rPr>
              <a:t>EDUCATIOn</a:t>
            </a:r>
            <a:endParaRPr lang="en-US" sz="2400" b="1" kern="1200" cap="all" baseline="0" dirty="0">
              <a:solidFill>
                <a:schemeClr val="accent3"/>
              </a:solidFill>
              <a:latin typeface="Arial" panose="020B0604020202020204" pitchFamily="34" charset="0"/>
              <a:ea typeface="+mj-ea"/>
              <a:cs typeface="Arial" panose="020B0604020202020204" pitchFamily="34" charset="0"/>
            </a:endParaRPr>
          </a:p>
        </p:txBody>
      </p:sp>
      <p:sp>
        <p:nvSpPr>
          <p:cNvPr id="12" name="TextBox 11">
            <a:extLst>
              <a:ext uri="{FF2B5EF4-FFF2-40B4-BE49-F238E27FC236}">
                <a16:creationId xmlns:a16="http://schemas.microsoft.com/office/drawing/2014/main" id="{C146B549-E6FB-A04D-98FB-6CC8A689F886}"/>
              </a:ext>
            </a:extLst>
          </p:cNvPr>
          <p:cNvSpPr txBox="1"/>
          <p:nvPr userDrawn="1"/>
        </p:nvSpPr>
        <p:spPr>
          <a:xfrm>
            <a:off x="457198" y="852145"/>
            <a:ext cx="5728449"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120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Your institution’s capacity for comprehensive and integrated approaches for supporting and expediting students’ progression through developmental education to gateway, college-level course success and completion.</a:t>
            </a:r>
          </a:p>
        </p:txBody>
      </p:sp>
      <p:pic>
        <p:nvPicPr>
          <p:cNvPr id="8" name="Picture 7">
            <a:extLst>
              <a:ext uri="{FF2B5EF4-FFF2-40B4-BE49-F238E27FC236}">
                <a16:creationId xmlns:a16="http://schemas.microsoft.com/office/drawing/2014/main" id="{23FA274E-0E00-7B45-9B0A-0B22B7E319AA}"/>
              </a:ext>
            </a:extLst>
          </p:cNvPr>
          <p:cNvPicPr>
            <a:picLocks noChangeAspect="1"/>
          </p:cNvPicPr>
          <p:nvPr userDrawn="1"/>
        </p:nvPicPr>
        <p:blipFill>
          <a:blip r:embed="rId2"/>
          <a:srcRect/>
          <a:stretch/>
        </p:blipFill>
        <p:spPr>
          <a:xfrm>
            <a:off x="8652791" y="271120"/>
            <a:ext cx="1106424" cy="1106424"/>
          </a:xfrm>
          <a:prstGeom prst="rect">
            <a:avLst/>
          </a:prstGeom>
        </p:spPr>
      </p:pic>
    </p:spTree>
    <p:extLst>
      <p:ext uri="{BB962C8B-B14F-4D97-AF65-F5344CB8AC3E}">
        <p14:creationId xmlns:p14="http://schemas.microsoft.com/office/powerpoint/2010/main" val="77701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velopmental Education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5189796" cy="307777"/>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5039189"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
        <p:nvSpPr>
          <p:cNvPr id="12" name="TextBox 11">
            <a:extLst>
              <a:ext uri="{FF2B5EF4-FFF2-40B4-BE49-F238E27FC236}">
                <a16:creationId xmlns:a16="http://schemas.microsoft.com/office/drawing/2014/main" id="{1AA79ED5-E44A-1447-9FB7-E82BE278EE68}"/>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n-ea"/>
                <a:cs typeface="Arial" panose="020B0604020202020204" pitchFamily="34" charset="0"/>
              </a:rPr>
              <a:t>DEVELOPMENTAL </a:t>
            </a:r>
            <a:r>
              <a:rPr lang="en-US" sz="2400" b="1" kern="1200" cap="all" baseline="0" dirty="0" err="1">
                <a:solidFill>
                  <a:schemeClr val="accent3"/>
                </a:solidFill>
                <a:latin typeface="Arial" panose="020B0604020202020204" pitchFamily="34" charset="0"/>
                <a:ea typeface="+mn-ea"/>
                <a:cs typeface="Arial" panose="020B0604020202020204" pitchFamily="34" charset="0"/>
              </a:rPr>
              <a:t>EDUCATIOn</a:t>
            </a:r>
            <a:endParaRPr lang="en-US" sz="2400" b="1" kern="1200" cap="all" baseline="0" dirty="0">
              <a:solidFill>
                <a:schemeClr val="accent3"/>
              </a:solidFill>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096514CB-3E23-6840-B2C9-686C4F66DC04}"/>
              </a:ext>
            </a:extLst>
          </p:cNvPr>
          <p:cNvSpPr txBox="1"/>
          <p:nvPr userDrawn="1"/>
        </p:nvSpPr>
        <p:spPr>
          <a:xfrm>
            <a:off x="457198" y="852145"/>
            <a:ext cx="5846783"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120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Your institution’s capacity for comprehensive and integrated approaches for supporting and expediting students’ progression through developmental education to gateway, college-level course success and completion.</a:t>
            </a:r>
          </a:p>
        </p:txBody>
      </p:sp>
      <p:pic>
        <p:nvPicPr>
          <p:cNvPr id="11" name="Picture 10">
            <a:extLst>
              <a:ext uri="{FF2B5EF4-FFF2-40B4-BE49-F238E27FC236}">
                <a16:creationId xmlns:a16="http://schemas.microsoft.com/office/drawing/2014/main" id="{30C66661-E29B-8640-9C28-261A8ACBA737}"/>
              </a:ext>
            </a:extLst>
          </p:cNvPr>
          <p:cNvPicPr>
            <a:picLocks noChangeAspect="1"/>
          </p:cNvPicPr>
          <p:nvPr userDrawn="1"/>
        </p:nvPicPr>
        <p:blipFill>
          <a:blip r:embed="rId2"/>
          <a:srcRect/>
          <a:stretch/>
        </p:blipFill>
        <p:spPr>
          <a:xfrm>
            <a:off x="8652791" y="271120"/>
            <a:ext cx="1106424" cy="1106424"/>
          </a:xfrm>
          <a:prstGeom prst="rect">
            <a:avLst/>
          </a:prstGeom>
        </p:spPr>
      </p:pic>
    </p:spTree>
    <p:extLst>
      <p:ext uri="{BB962C8B-B14F-4D97-AF65-F5344CB8AC3E}">
        <p14:creationId xmlns:p14="http://schemas.microsoft.com/office/powerpoint/2010/main" val="2739232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velopmental Education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sp>
        <p:nvSpPr>
          <p:cNvPr id="11" name="TextBox 10">
            <a:extLst>
              <a:ext uri="{FF2B5EF4-FFF2-40B4-BE49-F238E27FC236}">
                <a16:creationId xmlns:a16="http://schemas.microsoft.com/office/drawing/2014/main" id="{E9942800-FD1D-7C4A-8650-D1EEF826785B}"/>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EMERGENCY AID</a:t>
            </a:r>
          </a:p>
        </p:txBody>
      </p:sp>
      <p:sp>
        <p:nvSpPr>
          <p:cNvPr id="9" name="TextBox 8">
            <a:extLst>
              <a:ext uri="{FF2B5EF4-FFF2-40B4-BE49-F238E27FC236}">
                <a16:creationId xmlns:a16="http://schemas.microsoft.com/office/drawing/2014/main" id="{72A98AB5-C83F-D741-9D97-19BB85BF8B38}"/>
              </a:ext>
            </a:extLst>
          </p:cNvPr>
          <p:cNvSpPr txBox="1"/>
          <p:nvPr userDrawn="1"/>
        </p:nvSpPr>
        <p:spPr>
          <a:xfrm>
            <a:off x="457198" y="852145"/>
            <a:ext cx="6883054" cy="400110"/>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ability to build and sustain an emergency aid program that provides timely grants, loans, and/or basic needs support to students facing an unexpected financial crisis.</a:t>
            </a:r>
          </a:p>
        </p:txBody>
      </p:sp>
      <p:pic>
        <p:nvPicPr>
          <p:cNvPr id="10" name="Picture 9">
            <a:extLst>
              <a:ext uri="{FF2B5EF4-FFF2-40B4-BE49-F238E27FC236}">
                <a16:creationId xmlns:a16="http://schemas.microsoft.com/office/drawing/2014/main" id="{C81EBB16-E33F-E94B-B1A6-581EFA493022}"/>
              </a:ext>
            </a:extLst>
          </p:cNvPr>
          <p:cNvPicPr>
            <a:picLocks noChangeAspect="1"/>
          </p:cNvPicPr>
          <p:nvPr userDrawn="1"/>
        </p:nvPicPr>
        <p:blipFill>
          <a:blip r:embed="rId2"/>
          <a:srcRect/>
          <a:stretch/>
        </p:blipFill>
        <p:spPr>
          <a:xfrm>
            <a:off x="8652791" y="271120"/>
            <a:ext cx="1106424" cy="1106424"/>
          </a:xfrm>
          <a:prstGeom prst="rect">
            <a:avLst/>
          </a:prstGeom>
        </p:spPr>
      </p:pic>
    </p:spTree>
    <p:extLst>
      <p:ext uri="{BB962C8B-B14F-4D97-AF65-F5344CB8AC3E}">
        <p14:creationId xmlns:p14="http://schemas.microsoft.com/office/powerpoint/2010/main" val="1484915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velopmental Education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5189796" cy="307777"/>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5039189"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
        <p:nvSpPr>
          <p:cNvPr id="12" name="TextBox 11">
            <a:extLst>
              <a:ext uri="{FF2B5EF4-FFF2-40B4-BE49-F238E27FC236}">
                <a16:creationId xmlns:a16="http://schemas.microsoft.com/office/drawing/2014/main" id="{1AA79ED5-E44A-1447-9FB7-E82BE278EE68}"/>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n-ea"/>
                <a:cs typeface="Arial" panose="020B0604020202020204" pitchFamily="34" charset="0"/>
              </a:rPr>
              <a:t>EMERGENCY AID</a:t>
            </a:r>
          </a:p>
        </p:txBody>
      </p:sp>
      <p:sp>
        <p:nvSpPr>
          <p:cNvPr id="13" name="TextBox 12">
            <a:extLst>
              <a:ext uri="{FF2B5EF4-FFF2-40B4-BE49-F238E27FC236}">
                <a16:creationId xmlns:a16="http://schemas.microsoft.com/office/drawing/2014/main" id="{096514CB-3E23-6840-B2C9-686C4F66DC04}"/>
              </a:ext>
            </a:extLst>
          </p:cNvPr>
          <p:cNvSpPr txBox="1"/>
          <p:nvPr userDrawn="1"/>
        </p:nvSpPr>
        <p:spPr>
          <a:xfrm>
            <a:off x="457198" y="852145"/>
            <a:ext cx="6883054" cy="400110"/>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ability to build and sustain an emergency aid program that provides timely grants, loans, and/or basic needs support to students facing an unexpected financial crisis.</a:t>
            </a:r>
          </a:p>
        </p:txBody>
      </p:sp>
      <p:pic>
        <p:nvPicPr>
          <p:cNvPr id="15" name="Picture 14">
            <a:extLst>
              <a:ext uri="{FF2B5EF4-FFF2-40B4-BE49-F238E27FC236}">
                <a16:creationId xmlns:a16="http://schemas.microsoft.com/office/drawing/2014/main" id="{E83E581C-25EB-0143-8B99-B577E3DED989}"/>
              </a:ext>
            </a:extLst>
          </p:cNvPr>
          <p:cNvPicPr>
            <a:picLocks noChangeAspect="1"/>
          </p:cNvPicPr>
          <p:nvPr userDrawn="1"/>
        </p:nvPicPr>
        <p:blipFill>
          <a:blip r:embed="rId2"/>
          <a:srcRect/>
          <a:stretch/>
        </p:blipFill>
        <p:spPr>
          <a:xfrm>
            <a:off x="8652791" y="271120"/>
            <a:ext cx="1106424" cy="1106424"/>
          </a:xfrm>
          <a:prstGeom prst="rect">
            <a:avLst/>
          </a:prstGeom>
        </p:spPr>
      </p:pic>
    </p:spTree>
    <p:extLst>
      <p:ext uri="{BB962C8B-B14F-4D97-AF65-F5344CB8AC3E}">
        <p14:creationId xmlns:p14="http://schemas.microsoft.com/office/powerpoint/2010/main" val="1540952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dership &amp; Culture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sp>
        <p:nvSpPr>
          <p:cNvPr id="11" name="TextBox 10">
            <a:extLst>
              <a:ext uri="{FF2B5EF4-FFF2-40B4-BE49-F238E27FC236}">
                <a16:creationId xmlns:a16="http://schemas.microsoft.com/office/drawing/2014/main" id="{E9942800-FD1D-7C4A-8650-D1EEF826785B}"/>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LEADERSHIP &amp; CULTURE</a:t>
            </a:r>
          </a:p>
        </p:txBody>
      </p:sp>
      <p:sp>
        <p:nvSpPr>
          <p:cNvPr id="12" name="TextBox 11">
            <a:extLst>
              <a:ext uri="{FF2B5EF4-FFF2-40B4-BE49-F238E27FC236}">
                <a16:creationId xmlns:a16="http://schemas.microsoft.com/office/drawing/2014/main" id="{C146B549-E6FB-A04D-98FB-6CC8A689F886}"/>
              </a:ext>
            </a:extLst>
          </p:cNvPr>
          <p:cNvSpPr txBox="1"/>
          <p:nvPr userDrawn="1"/>
        </p:nvSpPr>
        <p:spPr>
          <a:xfrm>
            <a:off x="457198" y="852145"/>
            <a:ext cx="5728449" cy="400110"/>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120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Your institution’s ability to develop and lead the execution of a strategic agenda focused on student success.</a:t>
            </a:r>
          </a:p>
        </p:txBody>
      </p:sp>
    </p:spTree>
    <p:extLst>
      <p:ext uri="{BB962C8B-B14F-4D97-AF65-F5344CB8AC3E}">
        <p14:creationId xmlns:p14="http://schemas.microsoft.com/office/powerpoint/2010/main" val="9924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dership &amp; Culture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5189796" cy="307777"/>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5039189"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
        <p:nvSpPr>
          <p:cNvPr id="14" name="TextBox 13">
            <a:extLst>
              <a:ext uri="{FF2B5EF4-FFF2-40B4-BE49-F238E27FC236}">
                <a16:creationId xmlns:a16="http://schemas.microsoft.com/office/drawing/2014/main" id="{525454F6-7AD3-134F-A72F-B8E008E0A8C8}"/>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LEADERSHIP &amp; CULTURE</a:t>
            </a:r>
          </a:p>
        </p:txBody>
      </p:sp>
      <p:sp>
        <p:nvSpPr>
          <p:cNvPr id="15" name="TextBox 14">
            <a:extLst>
              <a:ext uri="{FF2B5EF4-FFF2-40B4-BE49-F238E27FC236}">
                <a16:creationId xmlns:a16="http://schemas.microsoft.com/office/drawing/2014/main" id="{0A4E8C30-DC9C-B64E-AEEF-23D02D8BE5EA}"/>
              </a:ext>
            </a:extLst>
          </p:cNvPr>
          <p:cNvSpPr txBox="1"/>
          <p:nvPr userDrawn="1"/>
        </p:nvSpPr>
        <p:spPr>
          <a:xfrm>
            <a:off x="457198" y="852145"/>
            <a:ext cx="5728449" cy="400110"/>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120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Your institution’s ability to develop and lead the execution of a strategic agenda focused on student success.</a:t>
            </a:r>
          </a:p>
        </p:txBody>
      </p:sp>
    </p:spTree>
    <p:extLst>
      <p:ext uri="{BB962C8B-B14F-4D97-AF65-F5344CB8AC3E}">
        <p14:creationId xmlns:p14="http://schemas.microsoft.com/office/powerpoint/2010/main" val="1308595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ituional Research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sp>
        <p:nvSpPr>
          <p:cNvPr id="11" name="TextBox 10">
            <a:extLst>
              <a:ext uri="{FF2B5EF4-FFF2-40B4-BE49-F238E27FC236}">
                <a16:creationId xmlns:a16="http://schemas.microsoft.com/office/drawing/2014/main" id="{E9942800-FD1D-7C4A-8650-D1EEF826785B}"/>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INSTITUTIONAL RESEARCH</a:t>
            </a:r>
          </a:p>
        </p:txBody>
      </p:sp>
      <p:sp>
        <p:nvSpPr>
          <p:cNvPr id="12" name="TextBox 11">
            <a:extLst>
              <a:ext uri="{FF2B5EF4-FFF2-40B4-BE49-F238E27FC236}">
                <a16:creationId xmlns:a16="http://schemas.microsoft.com/office/drawing/2014/main" id="{C146B549-E6FB-A04D-98FB-6CC8A689F886}"/>
              </a:ext>
            </a:extLst>
          </p:cNvPr>
          <p:cNvSpPr txBox="1"/>
          <p:nvPr userDrawn="1"/>
        </p:nvSpPr>
        <p:spPr>
          <a:xfrm>
            <a:off x="457198" y="852145"/>
            <a:ext cx="7967272" cy="800219"/>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ability to use inquiry, action research, data, and analytics to intentionally inform operational, tactical, and strategic accomplishment of its student success mission. This function— occurring both inside and outside of an institutional research office—provides timely, accurate, and actionable decision support to administrators, faculty, staff, students, and other stakeholders.</a:t>
            </a:r>
          </a:p>
        </p:txBody>
      </p:sp>
      <p:pic>
        <p:nvPicPr>
          <p:cNvPr id="17" name="Picture 16">
            <a:extLst>
              <a:ext uri="{FF2B5EF4-FFF2-40B4-BE49-F238E27FC236}">
                <a16:creationId xmlns:a16="http://schemas.microsoft.com/office/drawing/2014/main" id="{D31CD7EF-F106-894E-850B-538CE6183FCF}"/>
              </a:ext>
            </a:extLst>
          </p:cNvPr>
          <p:cNvPicPr>
            <a:picLocks noChangeAspect="1"/>
          </p:cNvPicPr>
          <p:nvPr userDrawn="1"/>
        </p:nvPicPr>
        <p:blipFill rotWithShape="1">
          <a:blip r:embed="rId2"/>
          <a:srcRect l="29902" t="26715" r="26471" b="29412"/>
          <a:stretch/>
        </p:blipFill>
        <p:spPr>
          <a:xfrm>
            <a:off x="8625620" y="247337"/>
            <a:ext cx="1117982" cy="1124263"/>
          </a:xfrm>
          <a:prstGeom prst="rect">
            <a:avLst/>
          </a:prstGeom>
        </p:spPr>
      </p:pic>
    </p:spTree>
    <p:extLst>
      <p:ext uri="{BB962C8B-B14F-4D97-AF65-F5344CB8AC3E}">
        <p14:creationId xmlns:p14="http://schemas.microsoft.com/office/powerpoint/2010/main" val="3523779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stitutional Research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5189796" cy="307777"/>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5039189"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
        <p:nvSpPr>
          <p:cNvPr id="14" name="TextBox 13">
            <a:extLst>
              <a:ext uri="{FF2B5EF4-FFF2-40B4-BE49-F238E27FC236}">
                <a16:creationId xmlns:a16="http://schemas.microsoft.com/office/drawing/2014/main" id="{525454F6-7AD3-134F-A72F-B8E008E0A8C8}"/>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n-ea"/>
                <a:cs typeface="Arial" panose="020B0604020202020204" pitchFamily="34" charset="0"/>
              </a:rPr>
              <a:t>INSTITUTIONAL RESEARCH</a:t>
            </a:r>
          </a:p>
        </p:txBody>
      </p:sp>
      <p:sp>
        <p:nvSpPr>
          <p:cNvPr id="15" name="TextBox 14">
            <a:extLst>
              <a:ext uri="{FF2B5EF4-FFF2-40B4-BE49-F238E27FC236}">
                <a16:creationId xmlns:a16="http://schemas.microsoft.com/office/drawing/2014/main" id="{0A4E8C30-DC9C-B64E-AEEF-23D02D8BE5EA}"/>
              </a:ext>
            </a:extLst>
          </p:cNvPr>
          <p:cNvSpPr txBox="1"/>
          <p:nvPr userDrawn="1"/>
        </p:nvSpPr>
        <p:spPr>
          <a:xfrm>
            <a:off x="457198" y="852145"/>
            <a:ext cx="7967272" cy="800219"/>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ability to use inquiry, action research, data, and analytics to intentionally inform operational, tactical, and strategic accomplishment of its student success mission. This function— occurring both inside and outside of an institutional research office—provides timely, accurate, and actionable decision support to administrators, faculty, staff, students, and other stakeholders.</a:t>
            </a:r>
          </a:p>
        </p:txBody>
      </p:sp>
      <p:pic>
        <p:nvPicPr>
          <p:cNvPr id="12" name="Picture 11">
            <a:extLst>
              <a:ext uri="{FF2B5EF4-FFF2-40B4-BE49-F238E27FC236}">
                <a16:creationId xmlns:a16="http://schemas.microsoft.com/office/drawing/2014/main" id="{F05D062A-A3FA-A24E-AC3C-1B473056F77F}"/>
              </a:ext>
            </a:extLst>
          </p:cNvPr>
          <p:cNvPicPr>
            <a:picLocks noChangeAspect="1"/>
          </p:cNvPicPr>
          <p:nvPr userDrawn="1"/>
        </p:nvPicPr>
        <p:blipFill rotWithShape="1">
          <a:blip r:embed="rId2"/>
          <a:srcRect l="29902" t="26715" r="26471" b="29412"/>
          <a:stretch/>
        </p:blipFill>
        <p:spPr>
          <a:xfrm>
            <a:off x="8625620" y="247337"/>
            <a:ext cx="1117982" cy="1124263"/>
          </a:xfrm>
          <a:prstGeom prst="rect">
            <a:avLst/>
          </a:prstGeom>
        </p:spPr>
      </p:pic>
    </p:spTree>
    <p:extLst>
      <p:ext uri="{BB962C8B-B14F-4D97-AF65-F5344CB8AC3E}">
        <p14:creationId xmlns:p14="http://schemas.microsoft.com/office/powerpoint/2010/main" val="360800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dditional Inf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901571-422E-F648-AE5B-D582118D2334}"/>
              </a:ext>
            </a:extLst>
          </p:cNvPr>
          <p:cNvSpPr/>
          <p:nvPr userDrawn="1"/>
        </p:nvSpPr>
        <p:spPr>
          <a:xfrm>
            <a:off x="457199" y="458564"/>
            <a:ext cx="9144001" cy="6855274"/>
          </a:xfrm>
          <a:prstGeom prst="rect">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5BCD900-DC46-2A4E-9913-2F370C1A576A}"/>
              </a:ext>
            </a:extLst>
          </p:cNvPr>
          <p:cNvSpPr>
            <a:spLocks noGrp="1"/>
          </p:cNvSpPr>
          <p:nvPr>
            <p:ph type="title" hasCustomPrompt="1"/>
          </p:nvPr>
        </p:nvSpPr>
        <p:spPr>
          <a:xfrm>
            <a:off x="626533" y="662165"/>
            <a:ext cx="8810978" cy="1021451"/>
          </a:xfrm>
          <a:prstGeom prst="rect">
            <a:avLst/>
          </a:prstGeom>
        </p:spPr>
        <p:txBody>
          <a:bodyPr lIns="0" tIns="0" rIns="0" bIns="0"/>
          <a:lstStyle>
            <a:lvl1pPr>
              <a:defRPr sz="2400" b="1" cap="all" baseline="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9" name="Text Placeholder 2">
            <a:extLst>
              <a:ext uri="{FF2B5EF4-FFF2-40B4-BE49-F238E27FC236}">
                <a16:creationId xmlns:a16="http://schemas.microsoft.com/office/drawing/2014/main" id="{DCC63416-3F3E-6A49-8B10-50F4BDD50B37}"/>
              </a:ext>
            </a:extLst>
          </p:cNvPr>
          <p:cNvSpPr>
            <a:spLocks noGrp="1"/>
          </p:cNvSpPr>
          <p:nvPr>
            <p:ph type="body" sz="quarter" idx="13"/>
          </p:nvPr>
        </p:nvSpPr>
        <p:spPr>
          <a:xfrm>
            <a:off x="626534" y="1845379"/>
            <a:ext cx="8810978" cy="5264855"/>
          </a:xfrm>
          <a:prstGeom prst="rect">
            <a:avLst/>
          </a:prstGeom>
        </p:spPr>
        <p:txBody>
          <a:bodyPr lIns="0" tIns="0" rIns="0" bIns="0"/>
          <a:lstStyle>
            <a:lvl1pPr marL="0" indent="0">
              <a:lnSpc>
                <a:spcPct val="100000"/>
              </a:lnSpc>
              <a:spcBef>
                <a:spcPts val="0"/>
              </a:spcBef>
              <a:spcAft>
                <a:spcPts val="1200"/>
              </a:spcAft>
              <a:buFontTx/>
              <a:buNone/>
              <a:defRPr sz="2400">
                <a:solidFill>
                  <a:schemeClr val="bg1"/>
                </a:solidFill>
                <a:latin typeface="Arial" panose="020B0604020202020204" pitchFamily="34" charset="0"/>
                <a:cs typeface="Arial" panose="020B0604020202020204" pitchFamily="34" charset="0"/>
              </a:defRPr>
            </a:lvl1pPr>
            <a:lvl2pPr marL="287338" indent="-230188">
              <a:lnSpc>
                <a:spcPct val="100000"/>
              </a:lnSpc>
              <a:spcBef>
                <a:spcPts val="0"/>
              </a:spcBef>
              <a:spcAft>
                <a:spcPts val="1200"/>
              </a:spcAft>
              <a:tabLst/>
              <a:defRPr sz="2000">
                <a:solidFill>
                  <a:schemeClr val="bg1"/>
                </a:solidFill>
                <a:latin typeface="Arial" panose="020B0604020202020204" pitchFamily="34" charset="0"/>
                <a:cs typeface="Arial" panose="020B0604020202020204" pitchFamily="34" charset="0"/>
              </a:defRPr>
            </a:lvl2pPr>
            <a:lvl3pPr>
              <a:defRPr sz="18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6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5371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rategic Finance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sp>
        <p:nvSpPr>
          <p:cNvPr id="11" name="TextBox 10">
            <a:extLst>
              <a:ext uri="{FF2B5EF4-FFF2-40B4-BE49-F238E27FC236}">
                <a16:creationId xmlns:a16="http://schemas.microsoft.com/office/drawing/2014/main" id="{E9942800-FD1D-7C4A-8650-D1EEF826785B}"/>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STRATEGIC FINANCE</a:t>
            </a:r>
          </a:p>
        </p:txBody>
      </p:sp>
      <p:sp>
        <p:nvSpPr>
          <p:cNvPr id="12" name="TextBox 11">
            <a:extLst>
              <a:ext uri="{FF2B5EF4-FFF2-40B4-BE49-F238E27FC236}">
                <a16:creationId xmlns:a16="http://schemas.microsoft.com/office/drawing/2014/main" id="{C146B549-E6FB-A04D-98FB-6CC8A689F886}"/>
              </a:ext>
            </a:extLst>
          </p:cNvPr>
          <p:cNvSpPr txBox="1"/>
          <p:nvPr userDrawn="1"/>
        </p:nvSpPr>
        <p:spPr>
          <a:xfrm>
            <a:off x="457198" y="852145"/>
            <a:ext cx="6330877" cy="400110"/>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120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Your institution’s ability to strategically and effectively allocate and manage resources in support of the institution’s vision, mission, goals, and priority initiatives.</a:t>
            </a:r>
          </a:p>
        </p:txBody>
      </p:sp>
      <p:pic>
        <p:nvPicPr>
          <p:cNvPr id="9" name="Picture 8">
            <a:extLst>
              <a:ext uri="{FF2B5EF4-FFF2-40B4-BE49-F238E27FC236}">
                <a16:creationId xmlns:a16="http://schemas.microsoft.com/office/drawing/2014/main" id="{FE7E576E-D7B8-7640-9712-3F069EA268D7}"/>
              </a:ext>
            </a:extLst>
          </p:cNvPr>
          <p:cNvPicPr>
            <a:picLocks noChangeAspect="1"/>
          </p:cNvPicPr>
          <p:nvPr userDrawn="1"/>
        </p:nvPicPr>
        <p:blipFill rotWithShape="1">
          <a:blip r:embed="rId2"/>
          <a:srcRect l="29739" t="26798" r="26471" b="29411"/>
          <a:stretch/>
        </p:blipFill>
        <p:spPr>
          <a:xfrm>
            <a:off x="8625741" y="240987"/>
            <a:ext cx="1114845" cy="1114845"/>
          </a:xfrm>
          <a:prstGeom prst="rect">
            <a:avLst/>
          </a:prstGeom>
        </p:spPr>
      </p:pic>
    </p:spTree>
    <p:extLst>
      <p:ext uri="{BB962C8B-B14F-4D97-AF65-F5344CB8AC3E}">
        <p14:creationId xmlns:p14="http://schemas.microsoft.com/office/powerpoint/2010/main" val="3449966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rategic Finance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5189796" cy="307777"/>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5039189"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
        <p:nvSpPr>
          <p:cNvPr id="14" name="TextBox 13">
            <a:extLst>
              <a:ext uri="{FF2B5EF4-FFF2-40B4-BE49-F238E27FC236}">
                <a16:creationId xmlns:a16="http://schemas.microsoft.com/office/drawing/2014/main" id="{525454F6-7AD3-134F-A72F-B8E008E0A8C8}"/>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n-ea"/>
                <a:cs typeface="Arial" panose="020B0604020202020204" pitchFamily="34" charset="0"/>
              </a:rPr>
              <a:t>STRATEGIC FINANCE</a:t>
            </a:r>
          </a:p>
        </p:txBody>
      </p:sp>
      <p:sp>
        <p:nvSpPr>
          <p:cNvPr id="15" name="TextBox 14">
            <a:extLst>
              <a:ext uri="{FF2B5EF4-FFF2-40B4-BE49-F238E27FC236}">
                <a16:creationId xmlns:a16="http://schemas.microsoft.com/office/drawing/2014/main" id="{0A4E8C30-DC9C-B64E-AEEF-23D02D8BE5EA}"/>
              </a:ext>
            </a:extLst>
          </p:cNvPr>
          <p:cNvSpPr txBox="1"/>
          <p:nvPr userDrawn="1"/>
        </p:nvSpPr>
        <p:spPr>
          <a:xfrm>
            <a:off x="457198" y="852145"/>
            <a:ext cx="6384666" cy="400110"/>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120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Your institution’s ability to strategically and effectively allocate and manage resources in support of the institution’s vision, mission, goals, and priority initiatives.</a:t>
            </a:r>
          </a:p>
        </p:txBody>
      </p:sp>
      <p:pic>
        <p:nvPicPr>
          <p:cNvPr id="11" name="Picture 10">
            <a:extLst>
              <a:ext uri="{FF2B5EF4-FFF2-40B4-BE49-F238E27FC236}">
                <a16:creationId xmlns:a16="http://schemas.microsoft.com/office/drawing/2014/main" id="{22C121D0-6E10-EC4F-B63B-F0D7C66F87C9}"/>
              </a:ext>
            </a:extLst>
          </p:cNvPr>
          <p:cNvPicPr>
            <a:picLocks noChangeAspect="1"/>
          </p:cNvPicPr>
          <p:nvPr userDrawn="1"/>
        </p:nvPicPr>
        <p:blipFill rotWithShape="1">
          <a:blip r:embed="rId2"/>
          <a:srcRect l="29739" t="26798" r="26471" b="29411"/>
          <a:stretch/>
        </p:blipFill>
        <p:spPr>
          <a:xfrm>
            <a:off x="8625741" y="240987"/>
            <a:ext cx="1114845" cy="1114845"/>
          </a:xfrm>
          <a:prstGeom prst="rect">
            <a:avLst/>
          </a:prstGeom>
        </p:spPr>
      </p:pic>
    </p:spTree>
    <p:extLst>
      <p:ext uri="{BB962C8B-B14F-4D97-AF65-F5344CB8AC3E}">
        <p14:creationId xmlns:p14="http://schemas.microsoft.com/office/powerpoint/2010/main" val="352614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Technology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sp>
        <p:nvSpPr>
          <p:cNvPr id="11" name="TextBox 10">
            <a:extLst>
              <a:ext uri="{FF2B5EF4-FFF2-40B4-BE49-F238E27FC236}">
                <a16:creationId xmlns:a16="http://schemas.microsoft.com/office/drawing/2014/main" id="{E9942800-FD1D-7C4A-8650-D1EEF826785B}"/>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INFORMATION TECHNOLOGY</a:t>
            </a:r>
          </a:p>
        </p:txBody>
      </p:sp>
      <p:sp>
        <p:nvSpPr>
          <p:cNvPr id="12" name="TextBox 11">
            <a:extLst>
              <a:ext uri="{FF2B5EF4-FFF2-40B4-BE49-F238E27FC236}">
                <a16:creationId xmlns:a16="http://schemas.microsoft.com/office/drawing/2014/main" id="{C146B549-E6FB-A04D-98FB-6CC8A689F886}"/>
              </a:ext>
            </a:extLst>
          </p:cNvPr>
          <p:cNvSpPr txBox="1"/>
          <p:nvPr userDrawn="1"/>
        </p:nvSpPr>
        <p:spPr>
          <a:xfrm>
            <a:off x="457198" y="852145"/>
            <a:ext cx="6814971"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ability to provide institutional leadership, faculty, and advisors with tools and information they need to contribute to student success, support students, faculty, and staff with IT solutions, and develop and monitor meaningful student success initiatives.</a:t>
            </a:r>
          </a:p>
        </p:txBody>
      </p:sp>
      <p:pic>
        <p:nvPicPr>
          <p:cNvPr id="10" name="Picture 9">
            <a:extLst>
              <a:ext uri="{FF2B5EF4-FFF2-40B4-BE49-F238E27FC236}">
                <a16:creationId xmlns:a16="http://schemas.microsoft.com/office/drawing/2014/main" id="{D82C3244-72B5-404D-AC5F-A65A437DD5A7}"/>
              </a:ext>
            </a:extLst>
          </p:cNvPr>
          <p:cNvPicPr>
            <a:picLocks noChangeAspect="1"/>
          </p:cNvPicPr>
          <p:nvPr userDrawn="1"/>
        </p:nvPicPr>
        <p:blipFill rotWithShape="1">
          <a:blip r:embed="rId2"/>
          <a:srcRect l="30229" t="26962" r="26798" b="29575"/>
          <a:stretch/>
        </p:blipFill>
        <p:spPr>
          <a:xfrm>
            <a:off x="8640291" y="245087"/>
            <a:ext cx="1102271" cy="1114845"/>
          </a:xfrm>
          <a:prstGeom prst="rect">
            <a:avLst/>
          </a:prstGeom>
        </p:spPr>
      </p:pic>
    </p:spTree>
    <p:extLst>
      <p:ext uri="{BB962C8B-B14F-4D97-AF65-F5344CB8AC3E}">
        <p14:creationId xmlns:p14="http://schemas.microsoft.com/office/powerpoint/2010/main" val="3340897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Technology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5189796" cy="307777"/>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5039189"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
        <p:nvSpPr>
          <p:cNvPr id="14" name="TextBox 13">
            <a:extLst>
              <a:ext uri="{FF2B5EF4-FFF2-40B4-BE49-F238E27FC236}">
                <a16:creationId xmlns:a16="http://schemas.microsoft.com/office/drawing/2014/main" id="{525454F6-7AD3-134F-A72F-B8E008E0A8C8}"/>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n-ea"/>
                <a:cs typeface="Arial" panose="020B0604020202020204" pitchFamily="34" charset="0"/>
              </a:rPr>
              <a:t>INFORMATION TECHNOLOGY</a:t>
            </a:r>
          </a:p>
        </p:txBody>
      </p:sp>
      <p:sp>
        <p:nvSpPr>
          <p:cNvPr id="15" name="TextBox 14">
            <a:extLst>
              <a:ext uri="{FF2B5EF4-FFF2-40B4-BE49-F238E27FC236}">
                <a16:creationId xmlns:a16="http://schemas.microsoft.com/office/drawing/2014/main" id="{0A4E8C30-DC9C-B64E-AEEF-23D02D8BE5EA}"/>
              </a:ext>
            </a:extLst>
          </p:cNvPr>
          <p:cNvSpPr txBox="1"/>
          <p:nvPr userDrawn="1"/>
        </p:nvSpPr>
        <p:spPr>
          <a:xfrm>
            <a:off x="457198" y="852145"/>
            <a:ext cx="6858002"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ability to provide institutional leadership, faculty, and advisors with tools and information they need to contribute to student success, support students, faculty, and staff with IT solutions, and develop and monitor meaningful student success initiatives.</a:t>
            </a:r>
          </a:p>
        </p:txBody>
      </p:sp>
      <p:pic>
        <p:nvPicPr>
          <p:cNvPr id="12" name="Picture 11">
            <a:extLst>
              <a:ext uri="{FF2B5EF4-FFF2-40B4-BE49-F238E27FC236}">
                <a16:creationId xmlns:a16="http://schemas.microsoft.com/office/drawing/2014/main" id="{4EF5E84F-B80E-164C-A10D-15A6E882AA07}"/>
              </a:ext>
            </a:extLst>
          </p:cNvPr>
          <p:cNvPicPr>
            <a:picLocks noChangeAspect="1"/>
          </p:cNvPicPr>
          <p:nvPr userDrawn="1"/>
        </p:nvPicPr>
        <p:blipFill rotWithShape="1">
          <a:blip r:embed="rId2"/>
          <a:srcRect l="30229" t="26962" r="26798" b="29575"/>
          <a:stretch/>
        </p:blipFill>
        <p:spPr>
          <a:xfrm>
            <a:off x="8640291" y="245087"/>
            <a:ext cx="1102271" cy="1114845"/>
          </a:xfrm>
          <a:prstGeom prst="rect">
            <a:avLst/>
          </a:prstGeom>
        </p:spPr>
      </p:pic>
    </p:spTree>
    <p:extLst>
      <p:ext uri="{BB962C8B-B14F-4D97-AF65-F5344CB8AC3E}">
        <p14:creationId xmlns:p14="http://schemas.microsoft.com/office/powerpoint/2010/main" val="3574143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icy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sp>
        <p:nvSpPr>
          <p:cNvPr id="11" name="TextBox 10">
            <a:extLst>
              <a:ext uri="{FF2B5EF4-FFF2-40B4-BE49-F238E27FC236}">
                <a16:creationId xmlns:a16="http://schemas.microsoft.com/office/drawing/2014/main" id="{E9942800-FD1D-7C4A-8650-D1EEF826785B}"/>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POLICY</a:t>
            </a:r>
          </a:p>
        </p:txBody>
      </p:sp>
      <p:sp>
        <p:nvSpPr>
          <p:cNvPr id="12" name="TextBox 11">
            <a:extLst>
              <a:ext uri="{FF2B5EF4-FFF2-40B4-BE49-F238E27FC236}">
                <a16:creationId xmlns:a16="http://schemas.microsoft.com/office/drawing/2014/main" id="{C146B549-E6FB-A04D-98FB-6CC8A689F886}"/>
              </a:ext>
            </a:extLst>
          </p:cNvPr>
          <p:cNvSpPr txBox="1"/>
          <p:nvPr userDrawn="1"/>
        </p:nvSpPr>
        <p:spPr>
          <a:xfrm>
            <a:off x="457199" y="852145"/>
            <a:ext cx="6599818"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120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ability to mobilize the support required to change laws, regulations, rules, protocols, and funding priorities governing operations, whether or not those policies fall within the institution’s formal authority to modify. </a:t>
            </a:r>
          </a:p>
        </p:txBody>
      </p:sp>
      <p:pic>
        <p:nvPicPr>
          <p:cNvPr id="9" name="Picture 8">
            <a:extLst>
              <a:ext uri="{FF2B5EF4-FFF2-40B4-BE49-F238E27FC236}">
                <a16:creationId xmlns:a16="http://schemas.microsoft.com/office/drawing/2014/main" id="{EB3D0076-7716-A746-BF79-7FC53361943D}"/>
              </a:ext>
            </a:extLst>
          </p:cNvPr>
          <p:cNvPicPr>
            <a:picLocks noChangeAspect="1"/>
          </p:cNvPicPr>
          <p:nvPr userDrawn="1"/>
        </p:nvPicPr>
        <p:blipFill rotWithShape="1">
          <a:blip r:embed="rId2"/>
          <a:srcRect l="30076" t="27135" r="26660" b="29601"/>
          <a:stretch/>
        </p:blipFill>
        <p:spPr>
          <a:xfrm>
            <a:off x="8637115" y="256902"/>
            <a:ext cx="1102271" cy="1102271"/>
          </a:xfrm>
          <a:prstGeom prst="rect">
            <a:avLst/>
          </a:prstGeom>
        </p:spPr>
      </p:pic>
    </p:spTree>
    <p:extLst>
      <p:ext uri="{BB962C8B-B14F-4D97-AF65-F5344CB8AC3E}">
        <p14:creationId xmlns:p14="http://schemas.microsoft.com/office/powerpoint/2010/main" val="3186024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icy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5189796" cy="307777"/>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5039189"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
        <p:nvSpPr>
          <p:cNvPr id="11" name="TextBox 10">
            <a:extLst>
              <a:ext uri="{FF2B5EF4-FFF2-40B4-BE49-F238E27FC236}">
                <a16:creationId xmlns:a16="http://schemas.microsoft.com/office/drawing/2014/main" id="{9CD212A2-FAEC-B845-9B46-BC0CA81F200E}"/>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POLICY</a:t>
            </a:r>
          </a:p>
        </p:txBody>
      </p:sp>
      <p:sp>
        <p:nvSpPr>
          <p:cNvPr id="13" name="TextBox 12">
            <a:extLst>
              <a:ext uri="{FF2B5EF4-FFF2-40B4-BE49-F238E27FC236}">
                <a16:creationId xmlns:a16="http://schemas.microsoft.com/office/drawing/2014/main" id="{5B7FC672-8D7A-6443-9B4C-6BDC2E4F52B8}"/>
              </a:ext>
            </a:extLst>
          </p:cNvPr>
          <p:cNvSpPr txBox="1"/>
          <p:nvPr userDrawn="1"/>
        </p:nvSpPr>
        <p:spPr>
          <a:xfrm>
            <a:off x="457199" y="852145"/>
            <a:ext cx="6599818"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120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ability to mobilize the support required to change laws, regulations, rules, protocols, and funding priorities governing operations, whether or not those policies fall within the institution’s formal authority to modify. </a:t>
            </a:r>
          </a:p>
        </p:txBody>
      </p:sp>
      <p:pic>
        <p:nvPicPr>
          <p:cNvPr id="16" name="Picture 15">
            <a:extLst>
              <a:ext uri="{FF2B5EF4-FFF2-40B4-BE49-F238E27FC236}">
                <a16:creationId xmlns:a16="http://schemas.microsoft.com/office/drawing/2014/main" id="{B36E134F-A2C2-4D40-A86A-DEB90C0AC170}"/>
              </a:ext>
            </a:extLst>
          </p:cNvPr>
          <p:cNvPicPr>
            <a:picLocks noChangeAspect="1"/>
          </p:cNvPicPr>
          <p:nvPr userDrawn="1"/>
        </p:nvPicPr>
        <p:blipFill rotWithShape="1">
          <a:blip r:embed="rId2"/>
          <a:srcRect l="30076" t="27135" r="26660" b="29601"/>
          <a:stretch/>
        </p:blipFill>
        <p:spPr>
          <a:xfrm>
            <a:off x="8637115" y="256902"/>
            <a:ext cx="1102271" cy="1102271"/>
          </a:xfrm>
          <a:prstGeom prst="rect">
            <a:avLst/>
          </a:prstGeom>
        </p:spPr>
      </p:pic>
    </p:spTree>
    <p:extLst>
      <p:ext uri="{BB962C8B-B14F-4D97-AF65-F5344CB8AC3E}">
        <p14:creationId xmlns:p14="http://schemas.microsoft.com/office/powerpoint/2010/main" val="3012625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7" name="Title 1">
            <a:extLst>
              <a:ext uri="{FF2B5EF4-FFF2-40B4-BE49-F238E27FC236}">
                <a16:creationId xmlns:a16="http://schemas.microsoft.com/office/drawing/2014/main" id="{4FEBA870-DEAD-AC43-92AA-D3248E769133}"/>
              </a:ext>
            </a:extLst>
          </p:cNvPr>
          <p:cNvSpPr>
            <a:spLocks noGrp="1"/>
          </p:cNvSpPr>
          <p:nvPr>
            <p:ph type="title" hasCustomPrompt="1"/>
          </p:nvPr>
        </p:nvSpPr>
        <p:spPr>
          <a:xfrm>
            <a:off x="457199" y="413810"/>
            <a:ext cx="9144000" cy="350119"/>
          </a:xfrm>
          <a:prstGeom prst="rect">
            <a:avLst/>
          </a:prstGeom>
        </p:spPr>
        <p:txBody>
          <a:bodyPr lIns="0" tIns="0" rIns="0" bIns="0"/>
          <a:lstStyle>
            <a:lvl1pPr>
              <a:defRPr sz="2400" b="1" cap="all" baseline="0">
                <a:solidFill>
                  <a:schemeClr val="accent3"/>
                </a:solidFill>
                <a:latin typeface="Arial" panose="020B0604020202020204" pitchFamily="34" charset="0"/>
                <a:cs typeface="Arial" panose="020B0604020202020204" pitchFamily="34" charset="0"/>
              </a:defRPr>
            </a:lvl1pPr>
          </a:lstStyle>
          <a:p>
            <a:r>
              <a:rPr lang="en-US" dirty="0"/>
              <a:t>QUESTIONS</a:t>
            </a:r>
          </a:p>
        </p:txBody>
      </p:sp>
      <p:sp>
        <p:nvSpPr>
          <p:cNvPr id="8" name="Text Placeholder 2">
            <a:extLst>
              <a:ext uri="{FF2B5EF4-FFF2-40B4-BE49-F238E27FC236}">
                <a16:creationId xmlns:a16="http://schemas.microsoft.com/office/drawing/2014/main" id="{7C4F647B-C50E-4E46-AB92-93872D789235}"/>
              </a:ext>
            </a:extLst>
          </p:cNvPr>
          <p:cNvSpPr>
            <a:spLocks noGrp="1"/>
          </p:cNvSpPr>
          <p:nvPr>
            <p:ph type="body" sz="quarter" idx="13" hasCustomPrompt="1"/>
          </p:nvPr>
        </p:nvSpPr>
        <p:spPr>
          <a:xfrm>
            <a:off x="457200" y="852145"/>
            <a:ext cx="9144000" cy="814610"/>
          </a:xfrm>
          <a:prstGeom prst="rect">
            <a:avLst/>
          </a:prstGeom>
        </p:spPr>
        <p:txBody>
          <a:bodyPr lIns="0" tIns="0" rIns="0" bIns="0"/>
          <a:lstStyle>
            <a:lvl1pPr marL="0" indent="0">
              <a:lnSpc>
                <a:spcPct val="100000"/>
              </a:lnSpc>
              <a:spcBef>
                <a:spcPts val="0"/>
              </a:spcBef>
              <a:spcAft>
                <a:spcPts val="1200"/>
              </a:spcAft>
              <a:buFontTx/>
              <a:buNone/>
              <a:defRPr sz="1300">
                <a:solidFill>
                  <a:schemeClr val="tx2"/>
                </a:solidFill>
                <a:latin typeface="Arial" panose="020B0604020202020204" pitchFamily="34" charset="0"/>
                <a:cs typeface="Arial" panose="020B0604020202020204" pitchFamily="34" charset="0"/>
              </a:defRPr>
            </a:lvl1pPr>
            <a:lvl2pPr marL="287338" indent="-230188">
              <a:lnSpc>
                <a:spcPct val="100000"/>
              </a:lnSpc>
              <a:spcBef>
                <a:spcPts val="0"/>
              </a:spcBef>
              <a:spcAft>
                <a:spcPts val="1200"/>
              </a:spcAft>
              <a:tabLst/>
              <a:defRPr sz="1600">
                <a:solidFill>
                  <a:schemeClr val="tx2"/>
                </a:solidFill>
                <a:latin typeface="Arial" panose="020B0604020202020204" pitchFamily="34" charset="0"/>
                <a:cs typeface="Arial" panose="020B0604020202020204" pitchFamily="34" charset="0"/>
              </a:defRPr>
            </a:lvl2pPr>
            <a:lvl3pPr>
              <a:defRPr sz="18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600">
                <a:solidFill>
                  <a:schemeClr val="tx2"/>
                </a:solidFill>
                <a:latin typeface="Arial" panose="020B0604020202020204" pitchFamily="34" charset="0"/>
                <a:cs typeface="Arial" panose="020B0604020202020204" pitchFamily="34" charset="0"/>
              </a:defRPr>
            </a:lvl5pPr>
          </a:lstStyle>
          <a:p>
            <a:pPr lvl="0"/>
            <a:r>
              <a:rPr lang="en-US" dirty="0"/>
              <a:t>Sub head</a:t>
            </a:r>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4452897" cy="307777"/>
          </a:xfrm>
          <a:prstGeom prst="rect">
            <a:avLst/>
          </a:prstGeom>
          <a:noFill/>
        </p:spPr>
        <p:txBody>
          <a:bodyPr wrap="square" lIns="0" tIns="0" rIns="0" bIns="0" rtlCol="0">
            <a:spAutoFit/>
          </a:bodyPr>
          <a:lstStyle/>
          <a:p>
            <a:r>
              <a:rPr lang="en-US" sz="1000"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4452897" cy="153888"/>
          </a:xfrm>
          <a:prstGeom prst="rect">
            <a:avLst/>
          </a:prstGeom>
          <a:noFill/>
        </p:spPr>
        <p:txBody>
          <a:bodyPr wrap="square" lIns="0" tIns="0" rIns="0" bIns="0" rtlCol="0">
            <a:spAutoFit/>
          </a:bodyPr>
          <a:lstStyle/>
          <a:p>
            <a:r>
              <a:rPr lang="en-US" sz="1000"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Tree>
    <p:extLst>
      <p:ext uri="{BB962C8B-B14F-4D97-AF65-F5344CB8AC3E}">
        <p14:creationId xmlns:p14="http://schemas.microsoft.com/office/powerpoint/2010/main" val="407612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dentifying Prioriti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9ED855-0963-324F-BFF7-7B0DA67675B6}"/>
              </a:ext>
            </a:extLst>
          </p:cNvPr>
          <p:cNvSpPr txBox="1"/>
          <p:nvPr userDrawn="1"/>
        </p:nvSpPr>
        <p:spPr>
          <a:xfrm>
            <a:off x="457198" y="413810"/>
            <a:ext cx="9143999"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IDENTIFYING PRIORITIES</a:t>
            </a:r>
          </a:p>
        </p:txBody>
      </p:sp>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Rectangle 2">
            <a:extLst>
              <a:ext uri="{FF2B5EF4-FFF2-40B4-BE49-F238E27FC236}">
                <a16:creationId xmlns:a16="http://schemas.microsoft.com/office/drawing/2014/main" id="{07401312-EFDC-E048-9EB1-E6298957BC35}"/>
              </a:ext>
            </a:extLst>
          </p:cNvPr>
          <p:cNvSpPr/>
          <p:nvPr userDrawn="1"/>
        </p:nvSpPr>
        <p:spPr>
          <a:xfrm>
            <a:off x="457198" y="871651"/>
            <a:ext cx="7940042" cy="360099"/>
          </a:xfrm>
          <a:prstGeom prst="rect">
            <a:avLst/>
          </a:prstGeom>
        </p:spPr>
        <p:txBody>
          <a:bodyPr wrap="square" lIns="0" tIns="0" rIns="0" bIns="0">
            <a:spAutoFit/>
          </a:bodyPr>
          <a:lstStyle/>
          <a:p>
            <a:pPr marL="0" marR="0" lvl="0" indent="0" algn="l" defTabSz="1005840" rtl="0" eaLnBrk="1" fontAlgn="auto" latinLnBrk="0" hangingPunct="1">
              <a:lnSpc>
                <a:spcPct val="90000"/>
              </a:lnSpc>
              <a:spcBef>
                <a:spcPts val="110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Based on our discussion, consider what areas for your college you would identify has having room </a:t>
            </a:r>
            <a:br>
              <a:rPr lang="en-US" sz="1300" kern="1200" noProof="0" dirty="0">
                <a:solidFill>
                  <a:schemeClr val="tx2"/>
                </a:solidFill>
                <a:latin typeface="Arial" panose="020B0604020202020204" pitchFamily="34" charset="0"/>
                <a:ea typeface="+mn-ea"/>
                <a:cs typeface="Arial" panose="020B0604020202020204" pitchFamily="34" charset="0"/>
              </a:rPr>
            </a:br>
            <a:r>
              <a:rPr lang="en-US" sz="1300" kern="1200" noProof="0" dirty="0">
                <a:solidFill>
                  <a:schemeClr val="tx2"/>
                </a:solidFill>
                <a:latin typeface="Arial" panose="020B0604020202020204" pitchFamily="34" charset="0"/>
                <a:ea typeface="+mn-ea"/>
                <a:cs typeface="Arial" panose="020B0604020202020204" pitchFamily="34" charset="0"/>
              </a:rPr>
              <a:t>for improvement and those you consider a priority based on your institution’s goals and vision. </a:t>
            </a:r>
          </a:p>
        </p:txBody>
      </p:sp>
      <p:sp>
        <p:nvSpPr>
          <p:cNvPr id="10" name="Rectangle 9">
            <a:extLst>
              <a:ext uri="{FF2B5EF4-FFF2-40B4-BE49-F238E27FC236}">
                <a16:creationId xmlns:a16="http://schemas.microsoft.com/office/drawing/2014/main" id="{17FA8466-FD44-A54A-8FF8-80BF41D10262}"/>
              </a:ext>
            </a:extLst>
          </p:cNvPr>
          <p:cNvSpPr/>
          <p:nvPr userDrawn="1"/>
        </p:nvSpPr>
        <p:spPr>
          <a:xfrm>
            <a:off x="2065019" y="1754971"/>
            <a:ext cx="3680461" cy="257292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1CCBE10-0429-C348-A090-E0238E33C1FA}"/>
              </a:ext>
            </a:extLst>
          </p:cNvPr>
          <p:cNvSpPr/>
          <p:nvPr userDrawn="1"/>
        </p:nvSpPr>
        <p:spPr>
          <a:xfrm>
            <a:off x="2065019" y="4514621"/>
            <a:ext cx="3680461" cy="257292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EAB45C1-7044-B240-A640-8CC55B29F83E}"/>
              </a:ext>
            </a:extLst>
          </p:cNvPr>
          <p:cNvSpPr/>
          <p:nvPr userDrawn="1"/>
        </p:nvSpPr>
        <p:spPr>
          <a:xfrm>
            <a:off x="5920739" y="1754971"/>
            <a:ext cx="3680461" cy="257292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4E25215-376C-FB4D-99DD-2D1C31A19F0A}"/>
              </a:ext>
            </a:extLst>
          </p:cNvPr>
          <p:cNvSpPr/>
          <p:nvPr userDrawn="1"/>
        </p:nvSpPr>
        <p:spPr>
          <a:xfrm>
            <a:off x="5920739" y="4514621"/>
            <a:ext cx="3680461" cy="257292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41DDD3C-E5F4-8241-AF38-6DC77F13915B}"/>
              </a:ext>
            </a:extLst>
          </p:cNvPr>
          <p:cNvSpPr txBox="1"/>
          <p:nvPr userDrawn="1"/>
        </p:nvSpPr>
        <p:spPr>
          <a:xfrm>
            <a:off x="2065019" y="1507721"/>
            <a:ext cx="3680461" cy="153888"/>
          </a:xfrm>
          <a:prstGeom prst="rect">
            <a:avLst/>
          </a:prstGeom>
          <a:noFill/>
        </p:spPr>
        <p:txBody>
          <a:bodyPr wrap="square" lIns="0" tIns="0" rIns="0" bIns="0" rtlCol="0">
            <a:spAutoFit/>
          </a:bodyPr>
          <a:lstStyle/>
          <a:p>
            <a:pPr algn="ctr"/>
            <a:r>
              <a:rPr lang="en-US" sz="1000" b="1" dirty="0">
                <a:solidFill>
                  <a:schemeClr val="tx2"/>
                </a:solidFill>
                <a:latin typeface="Arial" panose="020B0604020202020204" pitchFamily="34" charset="0"/>
                <a:cs typeface="Arial" panose="020B0604020202020204" pitchFamily="34" charset="0"/>
              </a:rPr>
              <a:t>LOW PRIORITY</a:t>
            </a:r>
          </a:p>
        </p:txBody>
      </p:sp>
      <p:sp>
        <p:nvSpPr>
          <p:cNvPr id="16" name="TextBox 15">
            <a:extLst>
              <a:ext uri="{FF2B5EF4-FFF2-40B4-BE49-F238E27FC236}">
                <a16:creationId xmlns:a16="http://schemas.microsoft.com/office/drawing/2014/main" id="{FF7BA463-03AE-A648-A65E-6FB208748277}"/>
              </a:ext>
            </a:extLst>
          </p:cNvPr>
          <p:cNvSpPr txBox="1"/>
          <p:nvPr userDrawn="1"/>
        </p:nvSpPr>
        <p:spPr>
          <a:xfrm>
            <a:off x="5897880" y="1507722"/>
            <a:ext cx="3703318" cy="153887"/>
          </a:xfrm>
          <a:prstGeom prst="rect">
            <a:avLst/>
          </a:prstGeom>
          <a:noFill/>
        </p:spPr>
        <p:txBody>
          <a:bodyPr wrap="square" lIns="0" tIns="0" rIns="0" bIns="0" rtlCol="0">
            <a:spAutoFit/>
          </a:bodyPr>
          <a:lstStyle/>
          <a:p>
            <a:pPr algn="ctr"/>
            <a:r>
              <a:rPr lang="en-US" sz="1000" b="1" dirty="0">
                <a:solidFill>
                  <a:schemeClr val="tx2"/>
                </a:solidFill>
                <a:latin typeface="Arial" panose="020B0604020202020204" pitchFamily="34" charset="0"/>
                <a:cs typeface="Arial" panose="020B0604020202020204" pitchFamily="34" charset="0"/>
              </a:rPr>
              <a:t>HIGH PRIORITY</a:t>
            </a:r>
          </a:p>
        </p:txBody>
      </p:sp>
      <p:sp>
        <p:nvSpPr>
          <p:cNvPr id="17" name="TextBox 16">
            <a:extLst>
              <a:ext uri="{FF2B5EF4-FFF2-40B4-BE49-F238E27FC236}">
                <a16:creationId xmlns:a16="http://schemas.microsoft.com/office/drawing/2014/main" id="{37521959-70F4-0443-AECA-AC2EEB5D3D03}"/>
              </a:ext>
            </a:extLst>
          </p:cNvPr>
          <p:cNvSpPr txBox="1"/>
          <p:nvPr userDrawn="1"/>
        </p:nvSpPr>
        <p:spPr>
          <a:xfrm>
            <a:off x="289560" y="2887547"/>
            <a:ext cx="1600200" cy="307777"/>
          </a:xfrm>
          <a:prstGeom prst="rect">
            <a:avLst/>
          </a:prstGeom>
          <a:noFill/>
        </p:spPr>
        <p:txBody>
          <a:bodyPr wrap="square" lIns="0" tIns="0" rIns="0" bIns="0" rtlCol="0">
            <a:spAutoFit/>
          </a:bodyPr>
          <a:lstStyle/>
          <a:p>
            <a:pPr algn="r"/>
            <a:r>
              <a:rPr lang="en-US" sz="1000" b="1" dirty="0">
                <a:solidFill>
                  <a:schemeClr val="tx2"/>
                </a:solidFill>
                <a:latin typeface="Arial" panose="020B0604020202020204" pitchFamily="34" charset="0"/>
                <a:cs typeface="Arial" panose="020B0604020202020204" pitchFamily="34" charset="0"/>
              </a:rPr>
              <a:t>HIGH ROOM FOR IMPROVEMENT</a:t>
            </a:r>
          </a:p>
        </p:txBody>
      </p:sp>
      <p:sp>
        <p:nvSpPr>
          <p:cNvPr id="18" name="TextBox 17">
            <a:extLst>
              <a:ext uri="{FF2B5EF4-FFF2-40B4-BE49-F238E27FC236}">
                <a16:creationId xmlns:a16="http://schemas.microsoft.com/office/drawing/2014/main" id="{DBA10115-0941-D24C-A2E6-286DD69785AA}"/>
              </a:ext>
            </a:extLst>
          </p:cNvPr>
          <p:cNvSpPr txBox="1"/>
          <p:nvPr userDrawn="1"/>
        </p:nvSpPr>
        <p:spPr>
          <a:xfrm>
            <a:off x="289560" y="5647197"/>
            <a:ext cx="1600200" cy="307777"/>
          </a:xfrm>
          <a:prstGeom prst="rect">
            <a:avLst/>
          </a:prstGeom>
          <a:noFill/>
        </p:spPr>
        <p:txBody>
          <a:bodyPr wrap="square" lIns="0" tIns="0" rIns="0" bIns="0" rtlCol="0">
            <a:spAutoFit/>
          </a:bodyPr>
          <a:lstStyle/>
          <a:p>
            <a:pPr algn="r"/>
            <a:r>
              <a:rPr lang="en-US" sz="1000" b="1" dirty="0">
                <a:solidFill>
                  <a:schemeClr val="tx2"/>
                </a:solidFill>
                <a:latin typeface="Arial" panose="020B0604020202020204" pitchFamily="34" charset="0"/>
                <a:cs typeface="Arial" panose="020B0604020202020204" pitchFamily="34" charset="0"/>
              </a:rPr>
              <a:t>LOW ROOM FOR IMPROVEMENT</a:t>
            </a:r>
          </a:p>
        </p:txBody>
      </p:sp>
    </p:spTree>
    <p:extLst>
      <p:ext uri="{BB962C8B-B14F-4D97-AF65-F5344CB8AC3E}">
        <p14:creationId xmlns:p14="http://schemas.microsoft.com/office/powerpoint/2010/main" val="3401496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dentifying Priorities Continue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9ED855-0963-324F-BFF7-7B0DA67675B6}"/>
              </a:ext>
            </a:extLst>
          </p:cNvPr>
          <p:cNvSpPr txBox="1"/>
          <p:nvPr userDrawn="1"/>
        </p:nvSpPr>
        <p:spPr>
          <a:xfrm>
            <a:off x="457198" y="413810"/>
            <a:ext cx="9143999"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IDENTIFYING PRIORITIES</a:t>
            </a:r>
          </a:p>
        </p:txBody>
      </p:sp>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Rectangle 2">
            <a:extLst>
              <a:ext uri="{FF2B5EF4-FFF2-40B4-BE49-F238E27FC236}">
                <a16:creationId xmlns:a16="http://schemas.microsoft.com/office/drawing/2014/main" id="{07401312-EFDC-E048-9EB1-E6298957BC35}"/>
              </a:ext>
            </a:extLst>
          </p:cNvPr>
          <p:cNvSpPr/>
          <p:nvPr userDrawn="1"/>
        </p:nvSpPr>
        <p:spPr>
          <a:xfrm>
            <a:off x="457198" y="871651"/>
            <a:ext cx="8389622" cy="360099"/>
          </a:xfrm>
          <a:prstGeom prst="rect">
            <a:avLst/>
          </a:prstGeom>
        </p:spPr>
        <p:txBody>
          <a:bodyPr wrap="square" lIns="0" tIns="0" rIns="0" bIns="0">
            <a:spAutoFit/>
          </a:bodyPr>
          <a:lstStyle/>
          <a:p>
            <a:pPr marL="0" marR="0" lvl="0" indent="0" algn="l" defTabSz="1005840" rtl="0" eaLnBrk="1" fontAlgn="auto" latinLnBrk="0" hangingPunct="1">
              <a:lnSpc>
                <a:spcPct val="90000"/>
              </a:lnSpc>
              <a:spcBef>
                <a:spcPts val="110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Identify 2-3 priorities for our institution to focus on in support of student success. What is the most important thing(s) to focus on that would have significant impact on student success at our institution?</a:t>
            </a:r>
          </a:p>
        </p:txBody>
      </p:sp>
      <p:grpSp>
        <p:nvGrpSpPr>
          <p:cNvPr id="5" name="Group 4">
            <a:extLst>
              <a:ext uri="{FF2B5EF4-FFF2-40B4-BE49-F238E27FC236}">
                <a16:creationId xmlns:a16="http://schemas.microsoft.com/office/drawing/2014/main" id="{3F41F1E7-53E9-2E40-A271-6B1478A90F60}"/>
              </a:ext>
            </a:extLst>
          </p:cNvPr>
          <p:cNvGrpSpPr/>
          <p:nvPr userDrawn="1"/>
        </p:nvGrpSpPr>
        <p:grpSpPr>
          <a:xfrm>
            <a:off x="457199" y="1754971"/>
            <a:ext cx="9144000" cy="5340192"/>
            <a:chOff x="457199" y="1754971"/>
            <a:chExt cx="9144000" cy="3963921"/>
          </a:xfrm>
        </p:grpSpPr>
        <p:sp>
          <p:nvSpPr>
            <p:cNvPr id="19" name="TextBox 18">
              <a:extLst>
                <a:ext uri="{FF2B5EF4-FFF2-40B4-BE49-F238E27FC236}">
                  <a16:creationId xmlns:a16="http://schemas.microsoft.com/office/drawing/2014/main" id="{F9939E6B-F3F9-8246-AC62-82BA15E90071}"/>
                </a:ext>
              </a:extLst>
            </p:cNvPr>
            <p:cNvSpPr txBox="1"/>
            <p:nvPr userDrawn="1"/>
          </p:nvSpPr>
          <p:spPr>
            <a:xfrm>
              <a:off x="576303" y="1821835"/>
              <a:ext cx="4452897" cy="11422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Priority 1</a:t>
              </a:r>
            </a:p>
          </p:txBody>
        </p:sp>
        <p:sp>
          <p:nvSpPr>
            <p:cNvPr id="20" name="Rectangle 19">
              <a:extLst>
                <a:ext uri="{FF2B5EF4-FFF2-40B4-BE49-F238E27FC236}">
                  <a16:creationId xmlns:a16="http://schemas.microsoft.com/office/drawing/2014/main" id="{02015F3A-6C9A-9D47-9423-8A8810DB1BAE}"/>
                </a:ext>
              </a:extLst>
            </p:cNvPr>
            <p:cNvSpPr/>
            <p:nvPr userDrawn="1"/>
          </p:nvSpPr>
          <p:spPr>
            <a:xfrm>
              <a:off x="457199" y="1754971"/>
              <a:ext cx="9144000" cy="1227037"/>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6A7423-53EA-244E-AF68-9453FDDAD129}"/>
                </a:ext>
              </a:extLst>
            </p:cNvPr>
            <p:cNvSpPr/>
            <p:nvPr userDrawn="1"/>
          </p:nvSpPr>
          <p:spPr>
            <a:xfrm>
              <a:off x="457199" y="3123413"/>
              <a:ext cx="9144000" cy="1227037"/>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D649AD-8B16-C140-850A-F4A2402BE560}"/>
                </a:ext>
              </a:extLst>
            </p:cNvPr>
            <p:cNvSpPr/>
            <p:nvPr userDrawn="1"/>
          </p:nvSpPr>
          <p:spPr>
            <a:xfrm>
              <a:off x="457199" y="4491855"/>
              <a:ext cx="9144000" cy="1227037"/>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FD9E850-96CF-314C-B259-425EFB8C3EDD}"/>
                </a:ext>
              </a:extLst>
            </p:cNvPr>
            <p:cNvSpPr txBox="1"/>
            <p:nvPr userDrawn="1"/>
          </p:nvSpPr>
          <p:spPr>
            <a:xfrm>
              <a:off x="576303" y="3184625"/>
              <a:ext cx="4452897" cy="11422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Priority 2</a:t>
              </a:r>
            </a:p>
          </p:txBody>
        </p:sp>
        <p:sp>
          <p:nvSpPr>
            <p:cNvPr id="27" name="TextBox 26">
              <a:extLst>
                <a:ext uri="{FF2B5EF4-FFF2-40B4-BE49-F238E27FC236}">
                  <a16:creationId xmlns:a16="http://schemas.microsoft.com/office/drawing/2014/main" id="{83A0610F-0AAC-674D-87BB-5A9F3E71F44C}"/>
                </a:ext>
              </a:extLst>
            </p:cNvPr>
            <p:cNvSpPr txBox="1"/>
            <p:nvPr userDrawn="1"/>
          </p:nvSpPr>
          <p:spPr>
            <a:xfrm>
              <a:off x="576303" y="4553801"/>
              <a:ext cx="4452897" cy="11422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Priority 3</a:t>
              </a:r>
            </a:p>
          </p:txBody>
        </p:sp>
      </p:grpSp>
    </p:spTree>
    <p:extLst>
      <p:ext uri="{BB962C8B-B14F-4D97-AF65-F5344CB8AC3E}">
        <p14:creationId xmlns:p14="http://schemas.microsoft.com/office/powerpoint/2010/main" val="862690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ctionable Next Step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9ED855-0963-324F-BFF7-7B0DA67675B6}"/>
              </a:ext>
            </a:extLst>
          </p:cNvPr>
          <p:cNvSpPr txBox="1"/>
          <p:nvPr userDrawn="1"/>
        </p:nvSpPr>
        <p:spPr>
          <a:xfrm>
            <a:off x="457198" y="413810"/>
            <a:ext cx="9143999"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ACTIONABLE NEXT STEPS</a:t>
            </a:r>
          </a:p>
        </p:txBody>
      </p:sp>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Rectangle 2">
            <a:extLst>
              <a:ext uri="{FF2B5EF4-FFF2-40B4-BE49-F238E27FC236}">
                <a16:creationId xmlns:a16="http://schemas.microsoft.com/office/drawing/2014/main" id="{07401312-EFDC-E048-9EB1-E6298957BC35}"/>
              </a:ext>
            </a:extLst>
          </p:cNvPr>
          <p:cNvSpPr/>
          <p:nvPr userDrawn="1"/>
        </p:nvSpPr>
        <p:spPr>
          <a:xfrm>
            <a:off x="457198" y="871651"/>
            <a:ext cx="8389622" cy="180049"/>
          </a:xfrm>
          <a:prstGeom prst="rect">
            <a:avLst/>
          </a:prstGeom>
        </p:spPr>
        <p:txBody>
          <a:bodyPr wrap="square" lIns="0" tIns="0" rIns="0" bIns="0">
            <a:spAutoFit/>
          </a:bodyPr>
          <a:lstStyle/>
          <a:p>
            <a:pPr marL="0" marR="0" lvl="0" indent="0" algn="l" defTabSz="1005840" rtl="0" eaLnBrk="1" fontAlgn="auto" latinLnBrk="0" hangingPunct="1">
              <a:lnSpc>
                <a:spcPct val="90000"/>
              </a:lnSpc>
              <a:spcBef>
                <a:spcPts val="110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Identify the 3-5 most impactful actions we might take next.</a:t>
            </a:r>
          </a:p>
        </p:txBody>
      </p:sp>
      <p:sp>
        <p:nvSpPr>
          <p:cNvPr id="19" name="TextBox 18">
            <a:extLst>
              <a:ext uri="{FF2B5EF4-FFF2-40B4-BE49-F238E27FC236}">
                <a16:creationId xmlns:a16="http://schemas.microsoft.com/office/drawing/2014/main" id="{F9939E6B-F3F9-8246-AC62-82BA15E90071}"/>
              </a:ext>
            </a:extLst>
          </p:cNvPr>
          <p:cNvSpPr txBox="1"/>
          <p:nvPr userDrawn="1"/>
        </p:nvSpPr>
        <p:spPr>
          <a:xfrm>
            <a:off x="575739" y="1845050"/>
            <a:ext cx="4452897"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Actionable Step 1</a:t>
            </a:r>
          </a:p>
        </p:txBody>
      </p:sp>
      <p:sp>
        <p:nvSpPr>
          <p:cNvPr id="15" name="Rectangle 14">
            <a:extLst>
              <a:ext uri="{FF2B5EF4-FFF2-40B4-BE49-F238E27FC236}">
                <a16:creationId xmlns:a16="http://schemas.microsoft.com/office/drawing/2014/main" id="{FE16293F-6DF6-0E4C-B625-137A94B22675}"/>
              </a:ext>
            </a:extLst>
          </p:cNvPr>
          <p:cNvSpPr/>
          <p:nvPr userDrawn="1"/>
        </p:nvSpPr>
        <p:spPr>
          <a:xfrm>
            <a:off x="457199" y="1754971"/>
            <a:ext cx="9144000" cy="165306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1046BC65-3713-8645-886E-0F0D63C61385}"/>
              </a:ext>
            </a:extLst>
          </p:cNvPr>
          <p:cNvCxnSpPr>
            <a:stCxn id="15" idx="1"/>
          </p:cNvCxnSpPr>
          <p:nvPr userDrawn="1"/>
        </p:nvCxnSpPr>
        <p:spPr>
          <a:xfrm>
            <a:off x="457199" y="2581503"/>
            <a:ext cx="914399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AD8E0D-EB63-DB41-94E8-8A63F6AE9242}"/>
              </a:ext>
            </a:extLst>
          </p:cNvPr>
          <p:cNvCxnSpPr>
            <a:cxnSpLocks/>
          </p:cNvCxnSpPr>
          <p:nvPr userDrawn="1"/>
        </p:nvCxnSpPr>
        <p:spPr>
          <a:xfrm flipV="1">
            <a:off x="3505198" y="2581503"/>
            <a:ext cx="0" cy="8265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D42044-E52F-604B-B5F4-074FD80B9D7D}"/>
              </a:ext>
            </a:extLst>
          </p:cNvPr>
          <p:cNvCxnSpPr>
            <a:cxnSpLocks/>
          </p:cNvCxnSpPr>
          <p:nvPr userDrawn="1"/>
        </p:nvCxnSpPr>
        <p:spPr>
          <a:xfrm flipV="1">
            <a:off x="6553198" y="1754971"/>
            <a:ext cx="1" cy="165306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292460A-9B3D-CD49-8007-7A0912699563}"/>
              </a:ext>
            </a:extLst>
          </p:cNvPr>
          <p:cNvSpPr txBox="1"/>
          <p:nvPr userDrawn="1"/>
        </p:nvSpPr>
        <p:spPr>
          <a:xfrm>
            <a:off x="6618964" y="1814570"/>
            <a:ext cx="1176296"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By when?</a:t>
            </a:r>
          </a:p>
        </p:txBody>
      </p:sp>
      <p:sp>
        <p:nvSpPr>
          <p:cNvPr id="31" name="TextBox 30">
            <a:extLst>
              <a:ext uri="{FF2B5EF4-FFF2-40B4-BE49-F238E27FC236}">
                <a16:creationId xmlns:a16="http://schemas.microsoft.com/office/drawing/2014/main" id="{BB3DA016-BB3C-3B46-B5EB-423A6B5FFFD4}"/>
              </a:ext>
            </a:extLst>
          </p:cNvPr>
          <p:cNvSpPr txBox="1"/>
          <p:nvPr userDrawn="1"/>
        </p:nvSpPr>
        <p:spPr>
          <a:xfrm>
            <a:off x="6618963" y="2637530"/>
            <a:ext cx="1808754"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What can you do to mitigate this?</a:t>
            </a:r>
          </a:p>
        </p:txBody>
      </p:sp>
      <p:sp>
        <p:nvSpPr>
          <p:cNvPr id="32" name="TextBox 31">
            <a:extLst>
              <a:ext uri="{FF2B5EF4-FFF2-40B4-BE49-F238E27FC236}">
                <a16:creationId xmlns:a16="http://schemas.microsoft.com/office/drawing/2014/main" id="{82405CBD-3DB2-1142-936A-87AEFD01A612}"/>
              </a:ext>
            </a:extLst>
          </p:cNvPr>
          <p:cNvSpPr txBox="1"/>
          <p:nvPr userDrawn="1"/>
        </p:nvSpPr>
        <p:spPr>
          <a:xfrm>
            <a:off x="3578584" y="2637531"/>
            <a:ext cx="2326914" cy="138498"/>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Are there barriers or risks to taking this step?</a:t>
            </a:r>
          </a:p>
        </p:txBody>
      </p:sp>
      <p:sp>
        <p:nvSpPr>
          <p:cNvPr id="33" name="TextBox 32">
            <a:extLst>
              <a:ext uri="{FF2B5EF4-FFF2-40B4-BE49-F238E27FC236}">
                <a16:creationId xmlns:a16="http://schemas.microsoft.com/office/drawing/2014/main" id="{35E7C5CE-95B9-A54E-9DF9-4F8F5EBCCB68}"/>
              </a:ext>
            </a:extLst>
          </p:cNvPr>
          <p:cNvSpPr txBox="1"/>
          <p:nvPr userDrawn="1"/>
        </p:nvSpPr>
        <p:spPr>
          <a:xfrm>
            <a:off x="530582" y="2637530"/>
            <a:ext cx="2326917"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Who needs to be involved?</a:t>
            </a:r>
          </a:p>
        </p:txBody>
      </p:sp>
      <p:sp>
        <p:nvSpPr>
          <p:cNvPr id="34" name="Rectangle 33">
            <a:extLst>
              <a:ext uri="{FF2B5EF4-FFF2-40B4-BE49-F238E27FC236}">
                <a16:creationId xmlns:a16="http://schemas.microsoft.com/office/drawing/2014/main" id="{F7FEF5E0-5962-0948-BEF4-1674D5DF3988}"/>
              </a:ext>
            </a:extLst>
          </p:cNvPr>
          <p:cNvSpPr/>
          <p:nvPr userDrawn="1"/>
        </p:nvSpPr>
        <p:spPr>
          <a:xfrm>
            <a:off x="457199" y="3598535"/>
            <a:ext cx="9144000" cy="165306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88FAA41-82BD-7B47-865C-6D0A9408E2AB}"/>
              </a:ext>
            </a:extLst>
          </p:cNvPr>
          <p:cNvSpPr/>
          <p:nvPr userDrawn="1"/>
        </p:nvSpPr>
        <p:spPr>
          <a:xfrm>
            <a:off x="457199" y="5442099"/>
            <a:ext cx="9144000" cy="165306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EAE0C9-49C7-3E40-BDDE-F9462F319788}"/>
              </a:ext>
            </a:extLst>
          </p:cNvPr>
          <p:cNvSpPr txBox="1"/>
          <p:nvPr userDrawn="1"/>
        </p:nvSpPr>
        <p:spPr>
          <a:xfrm>
            <a:off x="575739" y="3704330"/>
            <a:ext cx="4452897"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Actionable Step 2</a:t>
            </a:r>
          </a:p>
        </p:txBody>
      </p:sp>
      <p:cxnSp>
        <p:nvCxnSpPr>
          <p:cNvPr id="37" name="Straight Connector 36">
            <a:extLst>
              <a:ext uri="{FF2B5EF4-FFF2-40B4-BE49-F238E27FC236}">
                <a16:creationId xmlns:a16="http://schemas.microsoft.com/office/drawing/2014/main" id="{EB228AD9-F7D6-1249-9B53-3A267F9C67D0}"/>
              </a:ext>
            </a:extLst>
          </p:cNvPr>
          <p:cNvCxnSpPr/>
          <p:nvPr userDrawn="1"/>
        </p:nvCxnSpPr>
        <p:spPr>
          <a:xfrm>
            <a:off x="457199" y="4440783"/>
            <a:ext cx="914399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3736167-50C1-A640-A868-C051BD0C6F67}"/>
              </a:ext>
            </a:extLst>
          </p:cNvPr>
          <p:cNvCxnSpPr>
            <a:cxnSpLocks/>
          </p:cNvCxnSpPr>
          <p:nvPr userDrawn="1"/>
        </p:nvCxnSpPr>
        <p:spPr>
          <a:xfrm flipV="1">
            <a:off x="3505198" y="4440783"/>
            <a:ext cx="0" cy="8265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4EF60DA-E43B-C64E-AFEB-13CDF2FE94C4}"/>
              </a:ext>
            </a:extLst>
          </p:cNvPr>
          <p:cNvCxnSpPr>
            <a:cxnSpLocks/>
          </p:cNvCxnSpPr>
          <p:nvPr userDrawn="1"/>
        </p:nvCxnSpPr>
        <p:spPr>
          <a:xfrm flipV="1">
            <a:off x="6553198" y="3614251"/>
            <a:ext cx="1" cy="165306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925402E-2579-A74D-A3AE-4D91C4FF0647}"/>
              </a:ext>
            </a:extLst>
          </p:cNvPr>
          <p:cNvSpPr txBox="1"/>
          <p:nvPr userDrawn="1"/>
        </p:nvSpPr>
        <p:spPr>
          <a:xfrm>
            <a:off x="6618964" y="3666230"/>
            <a:ext cx="1176296"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By when?</a:t>
            </a:r>
          </a:p>
        </p:txBody>
      </p:sp>
      <p:sp>
        <p:nvSpPr>
          <p:cNvPr id="41" name="TextBox 40">
            <a:extLst>
              <a:ext uri="{FF2B5EF4-FFF2-40B4-BE49-F238E27FC236}">
                <a16:creationId xmlns:a16="http://schemas.microsoft.com/office/drawing/2014/main" id="{39C0935F-D1CB-E94F-9F67-06A5AB9BE0AB}"/>
              </a:ext>
            </a:extLst>
          </p:cNvPr>
          <p:cNvSpPr txBox="1"/>
          <p:nvPr userDrawn="1"/>
        </p:nvSpPr>
        <p:spPr>
          <a:xfrm>
            <a:off x="6618963" y="4496810"/>
            <a:ext cx="1808754"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What can you do to mitigate this?</a:t>
            </a:r>
          </a:p>
        </p:txBody>
      </p:sp>
      <p:sp>
        <p:nvSpPr>
          <p:cNvPr id="42" name="TextBox 41">
            <a:extLst>
              <a:ext uri="{FF2B5EF4-FFF2-40B4-BE49-F238E27FC236}">
                <a16:creationId xmlns:a16="http://schemas.microsoft.com/office/drawing/2014/main" id="{33D6201D-4029-F54E-999C-04CF478FA707}"/>
              </a:ext>
            </a:extLst>
          </p:cNvPr>
          <p:cNvSpPr txBox="1"/>
          <p:nvPr userDrawn="1"/>
        </p:nvSpPr>
        <p:spPr>
          <a:xfrm>
            <a:off x="3578584" y="4496811"/>
            <a:ext cx="2326914" cy="138498"/>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Are there barriers or risks to taking this step?</a:t>
            </a:r>
          </a:p>
        </p:txBody>
      </p:sp>
      <p:sp>
        <p:nvSpPr>
          <p:cNvPr id="43" name="TextBox 42">
            <a:extLst>
              <a:ext uri="{FF2B5EF4-FFF2-40B4-BE49-F238E27FC236}">
                <a16:creationId xmlns:a16="http://schemas.microsoft.com/office/drawing/2014/main" id="{7E3ABC72-9B16-2F43-9091-A62E9FEFDF6C}"/>
              </a:ext>
            </a:extLst>
          </p:cNvPr>
          <p:cNvSpPr txBox="1"/>
          <p:nvPr userDrawn="1"/>
        </p:nvSpPr>
        <p:spPr>
          <a:xfrm>
            <a:off x="530582" y="4496810"/>
            <a:ext cx="2326917"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Who needs to be involved?</a:t>
            </a:r>
          </a:p>
        </p:txBody>
      </p:sp>
      <p:sp>
        <p:nvSpPr>
          <p:cNvPr id="44" name="TextBox 43">
            <a:extLst>
              <a:ext uri="{FF2B5EF4-FFF2-40B4-BE49-F238E27FC236}">
                <a16:creationId xmlns:a16="http://schemas.microsoft.com/office/drawing/2014/main" id="{698967AA-87A4-2B41-AF65-D429AD088CAC}"/>
              </a:ext>
            </a:extLst>
          </p:cNvPr>
          <p:cNvSpPr txBox="1"/>
          <p:nvPr userDrawn="1"/>
        </p:nvSpPr>
        <p:spPr>
          <a:xfrm>
            <a:off x="575739" y="5533130"/>
            <a:ext cx="4452897"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Actionable Step 3</a:t>
            </a:r>
          </a:p>
        </p:txBody>
      </p:sp>
      <p:cxnSp>
        <p:nvCxnSpPr>
          <p:cNvPr id="45" name="Straight Connector 44">
            <a:extLst>
              <a:ext uri="{FF2B5EF4-FFF2-40B4-BE49-F238E27FC236}">
                <a16:creationId xmlns:a16="http://schemas.microsoft.com/office/drawing/2014/main" id="{BFD2FC73-4FB7-B648-88DB-24F05E7E29E9}"/>
              </a:ext>
            </a:extLst>
          </p:cNvPr>
          <p:cNvCxnSpPr/>
          <p:nvPr userDrawn="1"/>
        </p:nvCxnSpPr>
        <p:spPr>
          <a:xfrm>
            <a:off x="457199" y="6269583"/>
            <a:ext cx="914399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8238BB4-5A8E-7B42-8121-427C07D5F7C1}"/>
              </a:ext>
            </a:extLst>
          </p:cNvPr>
          <p:cNvCxnSpPr>
            <a:cxnSpLocks/>
          </p:cNvCxnSpPr>
          <p:nvPr userDrawn="1"/>
        </p:nvCxnSpPr>
        <p:spPr>
          <a:xfrm flipV="1">
            <a:off x="3505198" y="6269583"/>
            <a:ext cx="0" cy="8265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6BA50EF-8B5E-544F-8CEC-79F1B22F536E}"/>
              </a:ext>
            </a:extLst>
          </p:cNvPr>
          <p:cNvCxnSpPr>
            <a:cxnSpLocks/>
          </p:cNvCxnSpPr>
          <p:nvPr userDrawn="1"/>
        </p:nvCxnSpPr>
        <p:spPr>
          <a:xfrm flipV="1">
            <a:off x="6553198" y="5443051"/>
            <a:ext cx="1" cy="165306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657F43F-FE15-8F48-92A8-EEE9F8866038}"/>
              </a:ext>
            </a:extLst>
          </p:cNvPr>
          <p:cNvSpPr txBox="1"/>
          <p:nvPr userDrawn="1"/>
        </p:nvSpPr>
        <p:spPr>
          <a:xfrm>
            <a:off x="6618964" y="5502650"/>
            <a:ext cx="1176296"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By when?</a:t>
            </a:r>
          </a:p>
        </p:txBody>
      </p:sp>
      <p:sp>
        <p:nvSpPr>
          <p:cNvPr id="49" name="TextBox 48">
            <a:extLst>
              <a:ext uri="{FF2B5EF4-FFF2-40B4-BE49-F238E27FC236}">
                <a16:creationId xmlns:a16="http://schemas.microsoft.com/office/drawing/2014/main" id="{E8F2FDDF-6BE2-8D41-93E9-39E3F636C4F8}"/>
              </a:ext>
            </a:extLst>
          </p:cNvPr>
          <p:cNvSpPr txBox="1"/>
          <p:nvPr userDrawn="1"/>
        </p:nvSpPr>
        <p:spPr>
          <a:xfrm>
            <a:off x="6618963" y="6325610"/>
            <a:ext cx="1808754"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What can you do to mitigate this?</a:t>
            </a:r>
          </a:p>
        </p:txBody>
      </p:sp>
      <p:sp>
        <p:nvSpPr>
          <p:cNvPr id="50" name="TextBox 49">
            <a:extLst>
              <a:ext uri="{FF2B5EF4-FFF2-40B4-BE49-F238E27FC236}">
                <a16:creationId xmlns:a16="http://schemas.microsoft.com/office/drawing/2014/main" id="{D938E6EE-0E99-E043-BB36-A25D4CF5BFA6}"/>
              </a:ext>
            </a:extLst>
          </p:cNvPr>
          <p:cNvSpPr txBox="1"/>
          <p:nvPr userDrawn="1"/>
        </p:nvSpPr>
        <p:spPr>
          <a:xfrm>
            <a:off x="3578584" y="6325611"/>
            <a:ext cx="2326914" cy="138498"/>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Are there barriers or risks to taking this step?</a:t>
            </a:r>
          </a:p>
        </p:txBody>
      </p:sp>
      <p:sp>
        <p:nvSpPr>
          <p:cNvPr id="51" name="TextBox 50">
            <a:extLst>
              <a:ext uri="{FF2B5EF4-FFF2-40B4-BE49-F238E27FC236}">
                <a16:creationId xmlns:a16="http://schemas.microsoft.com/office/drawing/2014/main" id="{8DD5835A-F6BB-DF43-B874-29C9AF972F09}"/>
              </a:ext>
            </a:extLst>
          </p:cNvPr>
          <p:cNvSpPr txBox="1"/>
          <p:nvPr userDrawn="1"/>
        </p:nvSpPr>
        <p:spPr>
          <a:xfrm>
            <a:off x="530582" y="6325610"/>
            <a:ext cx="2326917"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Who needs to be involved?</a:t>
            </a:r>
          </a:p>
        </p:txBody>
      </p:sp>
    </p:spTree>
    <p:extLst>
      <p:ext uri="{BB962C8B-B14F-4D97-AF65-F5344CB8AC3E}">
        <p14:creationId xmlns:p14="http://schemas.microsoft.com/office/powerpoint/2010/main" val="51317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7" name="Title 1">
            <a:extLst>
              <a:ext uri="{FF2B5EF4-FFF2-40B4-BE49-F238E27FC236}">
                <a16:creationId xmlns:a16="http://schemas.microsoft.com/office/drawing/2014/main" id="{4FEBA870-DEAD-AC43-92AA-D3248E769133}"/>
              </a:ext>
            </a:extLst>
          </p:cNvPr>
          <p:cNvSpPr>
            <a:spLocks noGrp="1"/>
          </p:cNvSpPr>
          <p:nvPr>
            <p:ph type="title" hasCustomPrompt="1"/>
          </p:nvPr>
        </p:nvSpPr>
        <p:spPr>
          <a:xfrm>
            <a:off x="457199" y="413810"/>
            <a:ext cx="9144000" cy="1021451"/>
          </a:xfrm>
          <a:prstGeom prst="rect">
            <a:avLst/>
          </a:prstGeom>
        </p:spPr>
        <p:txBody>
          <a:bodyPr lIns="0" tIns="0" rIns="0" bIns="0"/>
          <a:lstStyle>
            <a:lvl1pPr>
              <a:defRPr sz="2400" b="1" cap="all" baseline="0">
                <a:solidFill>
                  <a:schemeClr val="accent3"/>
                </a:solidFill>
                <a:latin typeface="Arial" panose="020B0604020202020204" pitchFamily="34" charset="0"/>
                <a:cs typeface="Arial" panose="020B0604020202020204" pitchFamily="34" charset="0"/>
              </a:defRPr>
            </a:lvl1pPr>
          </a:lstStyle>
          <a:p>
            <a:r>
              <a:rPr lang="en-US" dirty="0"/>
              <a:t>TITLE ONLY</a:t>
            </a:r>
          </a:p>
        </p:txBody>
      </p:sp>
    </p:spTree>
    <p:extLst>
      <p:ext uri="{BB962C8B-B14F-4D97-AF65-F5344CB8AC3E}">
        <p14:creationId xmlns:p14="http://schemas.microsoft.com/office/powerpoint/2010/main" val="1398485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ctionable Next Steps Continu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19" name="TextBox 18">
            <a:extLst>
              <a:ext uri="{FF2B5EF4-FFF2-40B4-BE49-F238E27FC236}">
                <a16:creationId xmlns:a16="http://schemas.microsoft.com/office/drawing/2014/main" id="{F9939E6B-F3F9-8246-AC62-82BA15E90071}"/>
              </a:ext>
            </a:extLst>
          </p:cNvPr>
          <p:cNvSpPr txBox="1"/>
          <p:nvPr userDrawn="1"/>
        </p:nvSpPr>
        <p:spPr>
          <a:xfrm>
            <a:off x="598317" y="534369"/>
            <a:ext cx="4452897"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Actionable Step 4</a:t>
            </a:r>
          </a:p>
        </p:txBody>
      </p:sp>
      <p:sp>
        <p:nvSpPr>
          <p:cNvPr id="15" name="Rectangle 14">
            <a:extLst>
              <a:ext uri="{FF2B5EF4-FFF2-40B4-BE49-F238E27FC236}">
                <a16:creationId xmlns:a16="http://schemas.microsoft.com/office/drawing/2014/main" id="{FE16293F-6DF6-0E4C-B625-137A94B22675}"/>
              </a:ext>
            </a:extLst>
          </p:cNvPr>
          <p:cNvSpPr/>
          <p:nvPr userDrawn="1"/>
        </p:nvSpPr>
        <p:spPr>
          <a:xfrm>
            <a:off x="457199" y="444290"/>
            <a:ext cx="9144000" cy="165306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1046BC65-3713-8645-886E-0F0D63C61385}"/>
              </a:ext>
            </a:extLst>
          </p:cNvPr>
          <p:cNvCxnSpPr>
            <a:stCxn id="15" idx="1"/>
          </p:cNvCxnSpPr>
          <p:nvPr userDrawn="1"/>
        </p:nvCxnSpPr>
        <p:spPr>
          <a:xfrm>
            <a:off x="457199" y="1270822"/>
            <a:ext cx="914399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AD8E0D-EB63-DB41-94E8-8A63F6AE9242}"/>
              </a:ext>
            </a:extLst>
          </p:cNvPr>
          <p:cNvCxnSpPr>
            <a:cxnSpLocks/>
          </p:cNvCxnSpPr>
          <p:nvPr userDrawn="1"/>
        </p:nvCxnSpPr>
        <p:spPr>
          <a:xfrm flipV="1">
            <a:off x="3505198" y="1270822"/>
            <a:ext cx="0" cy="8265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D42044-E52F-604B-B5F4-074FD80B9D7D}"/>
              </a:ext>
            </a:extLst>
          </p:cNvPr>
          <p:cNvCxnSpPr>
            <a:cxnSpLocks/>
          </p:cNvCxnSpPr>
          <p:nvPr userDrawn="1"/>
        </p:nvCxnSpPr>
        <p:spPr>
          <a:xfrm flipV="1">
            <a:off x="6553198" y="444290"/>
            <a:ext cx="1" cy="165306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292460A-9B3D-CD49-8007-7A0912699563}"/>
              </a:ext>
            </a:extLst>
          </p:cNvPr>
          <p:cNvSpPr txBox="1"/>
          <p:nvPr userDrawn="1"/>
        </p:nvSpPr>
        <p:spPr>
          <a:xfrm>
            <a:off x="6618964" y="503889"/>
            <a:ext cx="1176296"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By when?</a:t>
            </a:r>
          </a:p>
        </p:txBody>
      </p:sp>
      <p:sp>
        <p:nvSpPr>
          <p:cNvPr id="31" name="TextBox 30">
            <a:extLst>
              <a:ext uri="{FF2B5EF4-FFF2-40B4-BE49-F238E27FC236}">
                <a16:creationId xmlns:a16="http://schemas.microsoft.com/office/drawing/2014/main" id="{BB3DA016-BB3C-3B46-B5EB-423A6B5FFFD4}"/>
              </a:ext>
            </a:extLst>
          </p:cNvPr>
          <p:cNvSpPr txBox="1"/>
          <p:nvPr userDrawn="1"/>
        </p:nvSpPr>
        <p:spPr>
          <a:xfrm>
            <a:off x="6618963" y="1326849"/>
            <a:ext cx="1808754"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What can you do to mitigate this?</a:t>
            </a:r>
          </a:p>
        </p:txBody>
      </p:sp>
      <p:sp>
        <p:nvSpPr>
          <p:cNvPr id="32" name="TextBox 31">
            <a:extLst>
              <a:ext uri="{FF2B5EF4-FFF2-40B4-BE49-F238E27FC236}">
                <a16:creationId xmlns:a16="http://schemas.microsoft.com/office/drawing/2014/main" id="{82405CBD-3DB2-1142-936A-87AEFD01A612}"/>
              </a:ext>
            </a:extLst>
          </p:cNvPr>
          <p:cNvSpPr txBox="1"/>
          <p:nvPr userDrawn="1"/>
        </p:nvSpPr>
        <p:spPr>
          <a:xfrm>
            <a:off x="3578584" y="1326850"/>
            <a:ext cx="2326914" cy="138498"/>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Are there barriers or risks to taking this step?</a:t>
            </a:r>
          </a:p>
        </p:txBody>
      </p:sp>
      <p:sp>
        <p:nvSpPr>
          <p:cNvPr id="33" name="TextBox 32">
            <a:extLst>
              <a:ext uri="{FF2B5EF4-FFF2-40B4-BE49-F238E27FC236}">
                <a16:creationId xmlns:a16="http://schemas.microsoft.com/office/drawing/2014/main" id="{35E7C5CE-95B9-A54E-9DF9-4F8F5EBCCB68}"/>
              </a:ext>
            </a:extLst>
          </p:cNvPr>
          <p:cNvSpPr txBox="1"/>
          <p:nvPr userDrawn="1"/>
        </p:nvSpPr>
        <p:spPr>
          <a:xfrm>
            <a:off x="530582" y="1326849"/>
            <a:ext cx="2326917"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Who needs to be involved?</a:t>
            </a:r>
          </a:p>
        </p:txBody>
      </p:sp>
      <p:sp>
        <p:nvSpPr>
          <p:cNvPr id="34" name="Rectangle 33">
            <a:extLst>
              <a:ext uri="{FF2B5EF4-FFF2-40B4-BE49-F238E27FC236}">
                <a16:creationId xmlns:a16="http://schemas.microsoft.com/office/drawing/2014/main" id="{F7FEF5E0-5962-0948-BEF4-1674D5DF3988}"/>
              </a:ext>
            </a:extLst>
          </p:cNvPr>
          <p:cNvSpPr/>
          <p:nvPr userDrawn="1"/>
        </p:nvSpPr>
        <p:spPr>
          <a:xfrm>
            <a:off x="457199" y="2287854"/>
            <a:ext cx="9144000" cy="165306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88FAA41-82BD-7B47-865C-6D0A9408E2AB}"/>
              </a:ext>
            </a:extLst>
          </p:cNvPr>
          <p:cNvSpPr/>
          <p:nvPr userDrawn="1"/>
        </p:nvSpPr>
        <p:spPr>
          <a:xfrm>
            <a:off x="457199" y="4131417"/>
            <a:ext cx="9144000" cy="296374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EAE0C9-49C7-3E40-BDDE-F9462F319788}"/>
              </a:ext>
            </a:extLst>
          </p:cNvPr>
          <p:cNvSpPr txBox="1"/>
          <p:nvPr userDrawn="1"/>
        </p:nvSpPr>
        <p:spPr>
          <a:xfrm>
            <a:off x="598317" y="2393649"/>
            <a:ext cx="4452897"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Actionable Step 5</a:t>
            </a:r>
          </a:p>
        </p:txBody>
      </p:sp>
      <p:cxnSp>
        <p:nvCxnSpPr>
          <p:cNvPr id="37" name="Straight Connector 36">
            <a:extLst>
              <a:ext uri="{FF2B5EF4-FFF2-40B4-BE49-F238E27FC236}">
                <a16:creationId xmlns:a16="http://schemas.microsoft.com/office/drawing/2014/main" id="{EB228AD9-F7D6-1249-9B53-3A267F9C67D0}"/>
              </a:ext>
            </a:extLst>
          </p:cNvPr>
          <p:cNvCxnSpPr/>
          <p:nvPr userDrawn="1"/>
        </p:nvCxnSpPr>
        <p:spPr>
          <a:xfrm>
            <a:off x="457199" y="3130102"/>
            <a:ext cx="914399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3736167-50C1-A640-A868-C051BD0C6F67}"/>
              </a:ext>
            </a:extLst>
          </p:cNvPr>
          <p:cNvCxnSpPr>
            <a:cxnSpLocks/>
          </p:cNvCxnSpPr>
          <p:nvPr userDrawn="1"/>
        </p:nvCxnSpPr>
        <p:spPr>
          <a:xfrm flipV="1">
            <a:off x="3505198" y="3130102"/>
            <a:ext cx="0" cy="8265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4EF60DA-E43B-C64E-AFEB-13CDF2FE94C4}"/>
              </a:ext>
            </a:extLst>
          </p:cNvPr>
          <p:cNvCxnSpPr>
            <a:cxnSpLocks/>
          </p:cNvCxnSpPr>
          <p:nvPr userDrawn="1"/>
        </p:nvCxnSpPr>
        <p:spPr>
          <a:xfrm flipV="1">
            <a:off x="6553198" y="2303570"/>
            <a:ext cx="1" cy="165306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925402E-2579-A74D-A3AE-4D91C4FF0647}"/>
              </a:ext>
            </a:extLst>
          </p:cNvPr>
          <p:cNvSpPr txBox="1"/>
          <p:nvPr userDrawn="1"/>
        </p:nvSpPr>
        <p:spPr>
          <a:xfrm>
            <a:off x="6618964" y="2355549"/>
            <a:ext cx="1176296"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By when?</a:t>
            </a:r>
          </a:p>
        </p:txBody>
      </p:sp>
      <p:sp>
        <p:nvSpPr>
          <p:cNvPr id="41" name="TextBox 40">
            <a:extLst>
              <a:ext uri="{FF2B5EF4-FFF2-40B4-BE49-F238E27FC236}">
                <a16:creationId xmlns:a16="http://schemas.microsoft.com/office/drawing/2014/main" id="{39C0935F-D1CB-E94F-9F67-06A5AB9BE0AB}"/>
              </a:ext>
            </a:extLst>
          </p:cNvPr>
          <p:cNvSpPr txBox="1"/>
          <p:nvPr userDrawn="1"/>
        </p:nvSpPr>
        <p:spPr>
          <a:xfrm>
            <a:off x="6618963" y="3186129"/>
            <a:ext cx="1808754"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What can you do to mitigate this?</a:t>
            </a:r>
          </a:p>
        </p:txBody>
      </p:sp>
      <p:sp>
        <p:nvSpPr>
          <p:cNvPr id="42" name="TextBox 41">
            <a:extLst>
              <a:ext uri="{FF2B5EF4-FFF2-40B4-BE49-F238E27FC236}">
                <a16:creationId xmlns:a16="http://schemas.microsoft.com/office/drawing/2014/main" id="{33D6201D-4029-F54E-999C-04CF478FA707}"/>
              </a:ext>
            </a:extLst>
          </p:cNvPr>
          <p:cNvSpPr txBox="1"/>
          <p:nvPr userDrawn="1"/>
        </p:nvSpPr>
        <p:spPr>
          <a:xfrm>
            <a:off x="3578584" y="3186130"/>
            <a:ext cx="2326914" cy="138498"/>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Are there barriers or risks to taking this step?</a:t>
            </a:r>
          </a:p>
        </p:txBody>
      </p:sp>
      <p:sp>
        <p:nvSpPr>
          <p:cNvPr id="43" name="TextBox 42">
            <a:extLst>
              <a:ext uri="{FF2B5EF4-FFF2-40B4-BE49-F238E27FC236}">
                <a16:creationId xmlns:a16="http://schemas.microsoft.com/office/drawing/2014/main" id="{7E3ABC72-9B16-2F43-9091-A62E9FEFDF6C}"/>
              </a:ext>
            </a:extLst>
          </p:cNvPr>
          <p:cNvSpPr txBox="1"/>
          <p:nvPr userDrawn="1"/>
        </p:nvSpPr>
        <p:spPr>
          <a:xfrm>
            <a:off x="530582" y="3186129"/>
            <a:ext cx="2326917" cy="138499"/>
          </a:xfrm>
          <a:prstGeom prst="rect">
            <a:avLst/>
          </a:prstGeom>
          <a:noFill/>
        </p:spPr>
        <p:txBody>
          <a:bodyPr wrap="square" lIns="0" tIns="0" rIns="0" bIns="0" rtlCol="0">
            <a:spAutoFit/>
          </a:bodyPr>
          <a:lstStyle/>
          <a:p>
            <a:r>
              <a:rPr lang="en-US" sz="900" b="0" dirty="0">
                <a:solidFill>
                  <a:schemeClr val="tx2"/>
                </a:solidFill>
                <a:latin typeface="Arial" panose="020B0604020202020204" pitchFamily="34" charset="0"/>
                <a:cs typeface="Arial" panose="020B0604020202020204" pitchFamily="34" charset="0"/>
              </a:rPr>
              <a:t>Who needs to be involved?</a:t>
            </a:r>
          </a:p>
        </p:txBody>
      </p:sp>
      <p:sp>
        <p:nvSpPr>
          <p:cNvPr id="44" name="TextBox 43">
            <a:extLst>
              <a:ext uri="{FF2B5EF4-FFF2-40B4-BE49-F238E27FC236}">
                <a16:creationId xmlns:a16="http://schemas.microsoft.com/office/drawing/2014/main" id="{698967AA-87A4-2B41-AF65-D429AD088CAC}"/>
              </a:ext>
            </a:extLst>
          </p:cNvPr>
          <p:cNvSpPr txBox="1"/>
          <p:nvPr userDrawn="1"/>
        </p:nvSpPr>
        <p:spPr>
          <a:xfrm>
            <a:off x="598317" y="4222449"/>
            <a:ext cx="4452897"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Additional Notes</a:t>
            </a:r>
          </a:p>
        </p:txBody>
      </p:sp>
    </p:spTree>
    <p:extLst>
      <p:ext uri="{BB962C8B-B14F-4D97-AF65-F5344CB8AC3E}">
        <p14:creationId xmlns:p14="http://schemas.microsoft.com/office/powerpoint/2010/main" val="295275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7" name="Title 1">
            <a:extLst>
              <a:ext uri="{FF2B5EF4-FFF2-40B4-BE49-F238E27FC236}">
                <a16:creationId xmlns:a16="http://schemas.microsoft.com/office/drawing/2014/main" id="{4FEBA870-DEAD-AC43-92AA-D3248E769133}"/>
              </a:ext>
            </a:extLst>
          </p:cNvPr>
          <p:cNvSpPr>
            <a:spLocks noGrp="1"/>
          </p:cNvSpPr>
          <p:nvPr>
            <p:ph type="title" hasCustomPrompt="1"/>
          </p:nvPr>
        </p:nvSpPr>
        <p:spPr>
          <a:xfrm>
            <a:off x="457199" y="413810"/>
            <a:ext cx="9144000" cy="1021451"/>
          </a:xfrm>
          <a:prstGeom prst="rect">
            <a:avLst/>
          </a:prstGeom>
        </p:spPr>
        <p:txBody>
          <a:bodyPr lIns="0" tIns="0" rIns="0" bIns="0"/>
          <a:lstStyle>
            <a:lvl1pPr>
              <a:defRPr sz="2400" b="1" cap="all" baseline="0">
                <a:solidFill>
                  <a:schemeClr val="accent3"/>
                </a:solidFill>
                <a:latin typeface="Arial" panose="020B0604020202020204" pitchFamily="34" charset="0"/>
                <a:cs typeface="Arial" panose="020B0604020202020204" pitchFamily="34" charset="0"/>
              </a:defRPr>
            </a:lvl1pPr>
          </a:lstStyle>
          <a:p>
            <a:r>
              <a:rPr lang="en-US" dirty="0"/>
              <a:t>CONTENT</a:t>
            </a:r>
          </a:p>
        </p:txBody>
      </p:sp>
      <p:sp>
        <p:nvSpPr>
          <p:cNvPr id="3" name="Text Placeholder 2">
            <a:extLst>
              <a:ext uri="{FF2B5EF4-FFF2-40B4-BE49-F238E27FC236}">
                <a16:creationId xmlns:a16="http://schemas.microsoft.com/office/drawing/2014/main" id="{763B2894-C424-D946-8669-C5482A0529DA}"/>
              </a:ext>
            </a:extLst>
          </p:cNvPr>
          <p:cNvSpPr>
            <a:spLocks noGrp="1"/>
          </p:cNvSpPr>
          <p:nvPr>
            <p:ph type="body" sz="quarter" idx="13"/>
          </p:nvPr>
        </p:nvSpPr>
        <p:spPr>
          <a:xfrm>
            <a:off x="457200" y="1597025"/>
            <a:ext cx="9144000" cy="4884738"/>
          </a:xfrm>
          <a:prstGeom prst="rect">
            <a:avLst/>
          </a:prstGeom>
        </p:spPr>
        <p:txBody>
          <a:bodyPr lIns="0" tIns="0" rIns="0" bIns="0"/>
          <a:lstStyle>
            <a:lvl1pPr marL="0" indent="0">
              <a:lnSpc>
                <a:spcPct val="100000"/>
              </a:lnSpc>
              <a:spcBef>
                <a:spcPts val="0"/>
              </a:spcBef>
              <a:spcAft>
                <a:spcPts val="1200"/>
              </a:spcAft>
              <a:buFontTx/>
              <a:buNone/>
              <a:defRPr sz="2400">
                <a:solidFill>
                  <a:schemeClr val="tx2"/>
                </a:solidFill>
                <a:latin typeface="Arial" panose="020B0604020202020204" pitchFamily="34" charset="0"/>
                <a:cs typeface="Arial" panose="020B0604020202020204" pitchFamily="34" charset="0"/>
              </a:defRPr>
            </a:lvl1pPr>
            <a:lvl2pPr marL="287338" indent="-230188">
              <a:lnSpc>
                <a:spcPct val="100000"/>
              </a:lnSpc>
              <a:spcBef>
                <a:spcPts val="0"/>
              </a:spcBef>
              <a:spcAft>
                <a:spcPts val="1200"/>
              </a:spcAft>
              <a:tabLst/>
              <a:defRPr sz="2000">
                <a:solidFill>
                  <a:schemeClr val="tx2"/>
                </a:solidFill>
                <a:latin typeface="Arial" panose="020B0604020202020204" pitchFamily="34" charset="0"/>
                <a:cs typeface="Arial" panose="020B0604020202020204" pitchFamily="34" charset="0"/>
              </a:defRPr>
            </a:lvl2pPr>
            <a:lvl3pPr>
              <a:defRPr sz="18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6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7108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and description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7" name="Title 1">
            <a:extLst>
              <a:ext uri="{FF2B5EF4-FFF2-40B4-BE49-F238E27FC236}">
                <a16:creationId xmlns:a16="http://schemas.microsoft.com/office/drawing/2014/main" id="{4FEBA870-DEAD-AC43-92AA-D3248E769133}"/>
              </a:ext>
            </a:extLst>
          </p:cNvPr>
          <p:cNvSpPr>
            <a:spLocks noGrp="1"/>
          </p:cNvSpPr>
          <p:nvPr>
            <p:ph type="title" hasCustomPrompt="1"/>
          </p:nvPr>
        </p:nvSpPr>
        <p:spPr>
          <a:xfrm>
            <a:off x="457199" y="413810"/>
            <a:ext cx="9144000" cy="350119"/>
          </a:xfrm>
          <a:prstGeom prst="rect">
            <a:avLst/>
          </a:prstGeom>
        </p:spPr>
        <p:txBody>
          <a:bodyPr lIns="0" tIns="0" rIns="0" bIns="0"/>
          <a:lstStyle>
            <a:lvl1pPr>
              <a:defRPr sz="2400" b="1" cap="all" baseline="0">
                <a:solidFill>
                  <a:schemeClr val="accent3"/>
                </a:solidFill>
                <a:latin typeface="Arial" panose="020B0604020202020204" pitchFamily="34" charset="0"/>
                <a:cs typeface="Arial" panose="020B0604020202020204" pitchFamily="34" charset="0"/>
              </a:defRPr>
            </a:lvl1pPr>
          </a:lstStyle>
          <a:p>
            <a:r>
              <a:rPr lang="en-US" dirty="0"/>
              <a:t>DATA</a:t>
            </a:r>
          </a:p>
        </p:txBody>
      </p:sp>
      <p:sp>
        <p:nvSpPr>
          <p:cNvPr id="8" name="Text Placeholder 2">
            <a:extLst>
              <a:ext uri="{FF2B5EF4-FFF2-40B4-BE49-F238E27FC236}">
                <a16:creationId xmlns:a16="http://schemas.microsoft.com/office/drawing/2014/main" id="{7C4F647B-C50E-4E46-AB92-93872D789235}"/>
              </a:ext>
            </a:extLst>
          </p:cNvPr>
          <p:cNvSpPr>
            <a:spLocks noGrp="1"/>
          </p:cNvSpPr>
          <p:nvPr>
            <p:ph type="body" sz="quarter" idx="13" hasCustomPrompt="1"/>
          </p:nvPr>
        </p:nvSpPr>
        <p:spPr>
          <a:xfrm>
            <a:off x="457200" y="852145"/>
            <a:ext cx="9144000" cy="814610"/>
          </a:xfrm>
          <a:prstGeom prst="rect">
            <a:avLst/>
          </a:prstGeom>
        </p:spPr>
        <p:txBody>
          <a:bodyPr lIns="0" tIns="0" rIns="0" bIns="0"/>
          <a:lstStyle>
            <a:lvl1pPr marL="0" indent="0">
              <a:lnSpc>
                <a:spcPct val="100000"/>
              </a:lnSpc>
              <a:spcBef>
                <a:spcPts val="0"/>
              </a:spcBef>
              <a:spcAft>
                <a:spcPts val="1200"/>
              </a:spcAft>
              <a:buFontTx/>
              <a:buNone/>
              <a:defRPr sz="1400">
                <a:solidFill>
                  <a:schemeClr val="tx2"/>
                </a:solidFill>
                <a:latin typeface="Arial" panose="020B0604020202020204" pitchFamily="34" charset="0"/>
                <a:cs typeface="Arial" panose="020B0604020202020204" pitchFamily="34" charset="0"/>
              </a:defRPr>
            </a:lvl1pPr>
            <a:lvl2pPr marL="287338" indent="-230188">
              <a:lnSpc>
                <a:spcPct val="100000"/>
              </a:lnSpc>
              <a:spcBef>
                <a:spcPts val="0"/>
              </a:spcBef>
              <a:spcAft>
                <a:spcPts val="1200"/>
              </a:spcAft>
              <a:tabLst/>
              <a:defRPr sz="1600">
                <a:solidFill>
                  <a:schemeClr val="tx2"/>
                </a:solidFill>
                <a:latin typeface="Arial" panose="020B0604020202020204" pitchFamily="34" charset="0"/>
                <a:cs typeface="Arial" panose="020B0604020202020204" pitchFamily="34" charset="0"/>
              </a:defRPr>
            </a:lvl2pPr>
            <a:lvl3pPr>
              <a:defRPr sz="1800">
                <a:solidFill>
                  <a:schemeClr val="tx2"/>
                </a:solidFill>
                <a:latin typeface="Arial" panose="020B0604020202020204" pitchFamily="34" charset="0"/>
                <a:cs typeface="Arial" panose="020B0604020202020204" pitchFamily="34" charset="0"/>
              </a:defRPr>
            </a:lvl3pPr>
            <a:lvl4pPr>
              <a:defRPr sz="1600">
                <a:solidFill>
                  <a:schemeClr val="tx2"/>
                </a:solidFill>
                <a:latin typeface="Arial" panose="020B0604020202020204" pitchFamily="34" charset="0"/>
                <a:cs typeface="Arial" panose="020B0604020202020204" pitchFamily="34" charset="0"/>
              </a:defRPr>
            </a:lvl4pPr>
            <a:lvl5pPr>
              <a:defRPr sz="1600">
                <a:solidFill>
                  <a:schemeClr val="tx2"/>
                </a:solidFill>
                <a:latin typeface="Arial" panose="020B0604020202020204" pitchFamily="34" charset="0"/>
                <a:cs typeface="Arial" panose="020B0604020202020204" pitchFamily="34" charset="0"/>
              </a:defRPr>
            </a:lvl5pPr>
          </a:lstStyle>
          <a:p>
            <a:pPr lvl="0"/>
            <a:r>
              <a:rPr lang="en-US" dirty="0"/>
              <a:t>Sub head</a:t>
            </a:r>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spTree>
    <p:extLst>
      <p:ext uri="{BB962C8B-B14F-4D97-AF65-F5344CB8AC3E}">
        <p14:creationId xmlns:p14="http://schemas.microsoft.com/office/powerpoint/2010/main" val="31776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thways Data">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B6E2BC-A9A0-D240-8038-5A7DEBED2503}"/>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PATHWAYS</a:t>
            </a:r>
          </a:p>
        </p:txBody>
      </p:sp>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pic>
        <p:nvPicPr>
          <p:cNvPr id="9" name="Picture 8">
            <a:extLst>
              <a:ext uri="{FF2B5EF4-FFF2-40B4-BE49-F238E27FC236}">
                <a16:creationId xmlns:a16="http://schemas.microsoft.com/office/drawing/2014/main" id="{54F01AEE-D988-8D41-9861-170FAE9D44C2}"/>
              </a:ext>
            </a:extLst>
          </p:cNvPr>
          <p:cNvPicPr>
            <a:picLocks noChangeAspect="1"/>
          </p:cNvPicPr>
          <p:nvPr userDrawn="1"/>
        </p:nvPicPr>
        <p:blipFill rotWithShape="1">
          <a:blip r:embed="rId2"/>
          <a:srcRect l="30189" t="26910" r="26673" b="29547"/>
          <a:stretch/>
        </p:blipFill>
        <p:spPr>
          <a:xfrm>
            <a:off x="8636918" y="240987"/>
            <a:ext cx="1145366" cy="1156138"/>
          </a:xfrm>
          <a:prstGeom prst="rect">
            <a:avLst/>
          </a:prstGeom>
        </p:spPr>
      </p:pic>
      <p:sp>
        <p:nvSpPr>
          <p:cNvPr id="3" name="TextBox 2">
            <a:extLst>
              <a:ext uri="{FF2B5EF4-FFF2-40B4-BE49-F238E27FC236}">
                <a16:creationId xmlns:a16="http://schemas.microsoft.com/office/drawing/2014/main" id="{8EBE0A68-C014-5741-9F1C-B11D8E41B122}"/>
              </a:ext>
            </a:extLst>
          </p:cNvPr>
          <p:cNvSpPr txBox="1"/>
          <p:nvPr userDrawn="1"/>
        </p:nvSpPr>
        <p:spPr>
          <a:xfrm>
            <a:off x="457198" y="852145"/>
            <a:ext cx="7967271"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ability to systematically define student pathways (a student’s journey through the institution, from access and enrollment to completion of their credential), help students choose a pathway, map pathways to students’ end goals, keep students on a pathway, and ensure that students are learning.</a:t>
            </a:r>
          </a:p>
        </p:txBody>
      </p:sp>
    </p:spTree>
    <p:extLst>
      <p:ext uri="{BB962C8B-B14F-4D97-AF65-F5344CB8AC3E}">
        <p14:creationId xmlns:p14="http://schemas.microsoft.com/office/powerpoint/2010/main" val="398920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hways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5189796" cy="307777"/>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5039189"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
        <p:nvSpPr>
          <p:cNvPr id="11" name="TextBox 10">
            <a:extLst>
              <a:ext uri="{FF2B5EF4-FFF2-40B4-BE49-F238E27FC236}">
                <a16:creationId xmlns:a16="http://schemas.microsoft.com/office/drawing/2014/main" id="{E01D596A-F3E7-DA4A-B0CE-AD66D41CA116}"/>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PATHWAYS</a:t>
            </a:r>
          </a:p>
        </p:txBody>
      </p:sp>
      <p:pic>
        <p:nvPicPr>
          <p:cNvPr id="12" name="Picture 11">
            <a:extLst>
              <a:ext uri="{FF2B5EF4-FFF2-40B4-BE49-F238E27FC236}">
                <a16:creationId xmlns:a16="http://schemas.microsoft.com/office/drawing/2014/main" id="{0D6D709C-9896-DD43-B3FF-41F0ED1C6E75}"/>
              </a:ext>
            </a:extLst>
          </p:cNvPr>
          <p:cNvPicPr>
            <a:picLocks noChangeAspect="1"/>
          </p:cNvPicPr>
          <p:nvPr userDrawn="1"/>
        </p:nvPicPr>
        <p:blipFill rotWithShape="1">
          <a:blip r:embed="rId2"/>
          <a:srcRect l="30189" t="26910" r="26673" b="29547"/>
          <a:stretch/>
        </p:blipFill>
        <p:spPr>
          <a:xfrm>
            <a:off x="8636918" y="240987"/>
            <a:ext cx="1145366" cy="1156138"/>
          </a:xfrm>
          <a:prstGeom prst="rect">
            <a:avLst/>
          </a:prstGeom>
        </p:spPr>
      </p:pic>
      <p:sp>
        <p:nvSpPr>
          <p:cNvPr id="14" name="TextBox 13">
            <a:extLst>
              <a:ext uri="{FF2B5EF4-FFF2-40B4-BE49-F238E27FC236}">
                <a16:creationId xmlns:a16="http://schemas.microsoft.com/office/drawing/2014/main" id="{02CCF09D-59B0-784F-8C4D-2227F0931C0D}"/>
              </a:ext>
            </a:extLst>
          </p:cNvPr>
          <p:cNvSpPr txBox="1"/>
          <p:nvPr userDrawn="1"/>
        </p:nvSpPr>
        <p:spPr>
          <a:xfrm>
            <a:off x="457198" y="852145"/>
            <a:ext cx="7967271"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ability to systematically define student pathways (a student’s journey through the institution, from access and enrollment to completion of their credential), help students choose a pathway, map pathways to students’ end goals, keep students on a pathway, and ensure that students are learning.</a:t>
            </a:r>
          </a:p>
        </p:txBody>
      </p:sp>
    </p:spTree>
    <p:extLst>
      <p:ext uri="{BB962C8B-B14F-4D97-AF65-F5344CB8AC3E}">
        <p14:creationId xmlns:p14="http://schemas.microsoft.com/office/powerpoint/2010/main" val="25723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ial Learning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5" name="Picture Placeholder 4">
            <a:extLst>
              <a:ext uri="{FF2B5EF4-FFF2-40B4-BE49-F238E27FC236}">
                <a16:creationId xmlns:a16="http://schemas.microsoft.com/office/drawing/2014/main" id="{6E4FBFEE-33AD-8F49-B9AE-2235A5724811}"/>
              </a:ext>
            </a:extLst>
          </p:cNvPr>
          <p:cNvSpPr>
            <a:spLocks noGrp="1"/>
          </p:cNvSpPr>
          <p:nvPr>
            <p:ph type="pic" sz="quarter" idx="14" hasCustomPrompt="1"/>
          </p:nvPr>
        </p:nvSpPr>
        <p:spPr>
          <a:xfrm>
            <a:off x="457200" y="1758950"/>
            <a:ext cx="9144000" cy="5313363"/>
          </a:xfrm>
          <a:prstGeom prst="rect">
            <a:avLst/>
          </a:prstGeom>
          <a:solidFill>
            <a:schemeClr val="bg1">
              <a:lumMod val="85000"/>
            </a:schemeClr>
          </a:solidFill>
        </p:spPr>
        <p:txBody>
          <a:bodyPr anchor="ctr"/>
          <a:lstStyle>
            <a:lvl1pPr marL="0" indent="0" algn="ctr">
              <a:buFontTx/>
              <a:buNone/>
              <a:defRPr sz="2000">
                <a:solidFill>
                  <a:schemeClr val="tx2"/>
                </a:solidFill>
                <a:latin typeface="Arial" panose="020B0604020202020204" pitchFamily="34" charset="0"/>
                <a:cs typeface="Arial" panose="020B0604020202020204" pitchFamily="34" charset="0"/>
              </a:defRPr>
            </a:lvl1pPr>
          </a:lstStyle>
          <a:p>
            <a:r>
              <a:rPr lang="en-US" dirty="0"/>
              <a:t>DATA HERE</a:t>
            </a:r>
          </a:p>
        </p:txBody>
      </p:sp>
      <p:sp>
        <p:nvSpPr>
          <p:cNvPr id="11" name="TextBox 10">
            <a:extLst>
              <a:ext uri="{FF2B5EF4-FFF2-40B4-BE49-F238E27FC236}">
                <a16:creationId xmlns:a16="http://schemas.microsoft.com/office/drawing/2014/main" id="{E9942800-FD1D-7C4A-8650-D1EEF826785B}"/>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DIGITAL LEARNING</a:t>
            </a:r>
          </a:p>
        </p:txBody>
      </p:sp>
      <p:sp>
        <p:nvSpPr>
          <p:cNvPr id="12" name="TextBox 11">
            <a:extLst>
              <a:ext uri="{FF2B5EF4-FFF2-40B4-BE49-F238E27FC236}">
                <a16:creationId xmlns:a16="http://schemas.microsoft.com/office/drawing/2014/main" id="{C146B549-E6FB-A04D-98FB-6CC8A689F886}"/>
              </a:ext>
            </a:extLst>
          </p:cNvPr>
          <p:cNvSpPr txBox="1"/>
          <p:nvPr userDrawn="1"/>
        </p:nvSpPr>
        <p:spPr>
          <a:xfrm>
            <a:off x="457198" y="852145"/>
            <a:ext cx="5480139"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assessment and implementation of digital technologies and content that augment instruction to promote learning personalization, engagement, feedback, and improved outcomes.</a:t>
            </a:r>
          </a:p>
        </p:txBody>
      </p:sp>
      <p:pic>
        <p:nvPicPr>
          <p:cNvPr id="9" name="Picture 8" descr="A picture containing device, drawing&#10;&#10;Description automatically generated">
            <a:extLst>
              <a:ext uri="{FF2B5EF4-FFF2-40B4-BE49-F238E27FC236}">
                <a16:creationId xmlns:a16="http://schemas.microsoft.com/office/drawing/2014/main" id="{E1FDCB0C-4776-084F-99C7-7E271DFA7AC3}"/>
              </a:ext>
            </a:extLst>
          </p:cNvPr>
          <p:cNvPicPr>
            <a:picLocks noChangeAspect="1"/>
          </p:cNvPicPr>
          <p:nvPr userDrawn="1"/>
        </p:nvPicPr>
        <p:blipFill>
          <a:blip r:embed="rId2"/>
          <a:stretch>
            <a:fillRect/>
          </a:stretch>
        </p:blipFill>
        <p:spPr>
          <a:xfrm>
            <a:off x="8652791" y="271120"/>
            <a:ext cx="1106424" cy="1106424"/>
          </a:xfrm>
          <a:prstGeom prst="rect">
            <a:avLst/>
          </a:prstGeom>
        </p:spPr>
      </p:pic>
    </p:spTree>
    <p:extLst>
      <p:ext uri="{BB962C8B-B14F-4D97-AF65-F5344CB8AC3E}">
        <p14:creationId xmlns:p14="http://schemas.microsoft.com/office/powerpoint/2010/main" val="161849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gital Learning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C09B8A-A173-8645-BA36-7700F170816C}" type="slidenum">
              <a:rPr lang="en-US" smtClean="0"/>
              <a:t>‹#›</a:t>
            </a:fld>
            <a:endParaRPr lang="en-US" dirty="0"/>
          </a:p>
        </p:txBody>
      </p:sp>
      <p:sp>
        <p:nvSpPr>
          <p:cNvPr id="3" name="TextBox 2">
            <a:extLst>
              <a:ext uri="{FF2B5EF4-FFF2-40B4-BE49-F238E27FC236}">
                <a16:creationId xmlns:a16="http://schemas.microsoft.com/office/drawing/2014/main" id="{2F623661-DEA9-7C41-B6ED-238E992E6EE6}"/>
              </a:ext>
            </a:extLst>
          </p:cNvPr>
          <p:cNvSpPr txBox="1"/>
          <p:nvPr userDrawn="1"/>
        </p:nvSpPr>
        <p:spPr>
          <a:xfrm>
            <a:off x="576303" y="1855615"/>
            <a:ext cx="5189796" cy="307777"/>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areas of strength and opportunities for growth do you see? Are there notable areas of divergence of convergence? Does anything surprise you?</a:t>
            </a:r>
          </a:p>
        </p:txBody>
      </p:sp>
      <p:grpSp>
        <p:nvGrpSpPr>
          <p:cNvPr id="4" name="Group 3">
            <a:extLst>
              <a:ext uri="{FF2B5EF4-FFF2-40B4-BE49-F238E27FC236}">
                <a16:creationId xmlns:a16="http://schemas.microsoft.com/office/drawing/2014/main" id="{69C479F9-B73E-954E-935C-5F03C19AD91A}"/>
              </a:ext>
            </a:extLst>
          </p:cNvPr>
          <p:cNvGrpSpPr/>
          <p:nvPr userDrawn="1"/>
        </p:nvGrpSpPr>
        <p:grpSpPr>
          <a:xfrm>
            <a:off x="457199" y="1754971"/>
            <a:ext cx="9144000" cy="5332578"/>
            <a:chOff x="457199" y="1754971"/>
            <a:chExt cx="9144000" cy="3607483"/>
          </a:xfrm>
        </p:grpSpPr>
        <p:sp>
          <p:nvSpPr>
            <p:cNvPr id="2" name="Rectangle 1">
              <a:extLst>
                <a:ext uri="{FF2B5EF4-FFF2-40B4-BE49-F238E27FC236}">
                  <a16:creationId xmlns:a16="http://schemas.microsoft.com/office/drawing/2014/main" id="{D5097E24-9814-8D48-B862-D13EFA10B2EE}"/>
                </a:ext>
              </a:extLst>
            </p:cNvPr>
            <p:cNvSpPr/>
            <p:nvPr userDrawn="1"/>
          </p:nvSpPr>
          <p:spPr>
            <a:xfrm>
              <a:off x="457199" y="17549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3B74D09-D15A-9A44-B7EC-157A15F2F73A}"/>
                </a:ext>
              </a:extLst>
            </p:cNvPr>
            <p:cNvSpPr/>
            <p:nvPr userDrawn="1"/>
          </p:nvSpPr>
          <p:spPr>
            <a:xfrm>
              <a:off x="457199" y="3621871"/>
              <a:ext cx="9144000" cy="174058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B2A6C5E-B627-7641-9487-E641A870277D}"/>
              </a:ext>
            </a:extLst>
          </p:cNvPr>
          <p:cNvSpPr txBox="1"/>
          <p:nvPr userDrawn="1"/>
        </p:nvSpPr>
        <p:spPr>
          <a:xfrm>
            <a:off x="576303" y="4636915"/>
            <a:ext cx="5039189" cy="153888"/>
          </a:xfrm>
          <a:prstGeom prst="rect">
            <a:avLst/>
          </a:prstGeom>
          <a:noFill/>
        </p:spPr>
        <p:txBody>
          <a:bodyPr wrap="square" lIns="0" tIns="0" rIns="0" bIns="0" rtlCol="0">
            <a:spAutoFit/>
          </a:bodyPr>
          <a:lstStyle/>
          <a:p>
            <a:r>
              <a:rPr lang="en-US" sz="1000" b="1" dirty="0">
                <a:solidFill>
                  <a:schemeClr val="tx2"/>
                </a:solidFill>
                <a:latin typeface="Arial" panose="020B0604020202020204" pitchFamily="34" charset="0"/>
                <a:cs typeface="Arial" panose="020B0604020202020204" pitchFamily="34" charset="0"/>
              </a:rPr>
              <a:t>What next steps or levels of Inquiry are necessary for my/our team to take?</a:t>
            </a:r>
          </a:p>
        </p:txBody>
      </p:sp>
      <p:sp>
        <p:nvSpPr>
          <p:cNvPr id="15" name="TextBox 14">
            <a:extLst>
              <a:ext uri="{FF2B5EF4-FFF2-40B4-BE49-F238E27FC236}">
                <a16:creationId xmlns:a16="http://schemas.microsoft.com/office/drawing/2014/main" id="{0FBCD200-343A-ED49-A455-98C69EB95605}"/>
              </a:ext>
            </a:extLst>
          </p:cNvPr>
          <p:cNvSpPr txBox="1"/>
          <p:nvPr userDrawn="1"/>
        </p:nvSpPr>
        <p:spPr>
          <a:xfrm>
            <a:off x="457199" y="413810"/>
            <a:ext cx="7967272" cy="332399"/>
          </a:xfrm>
          <a:prstGeom prst="rect">
            <a:avLst/>
          </a:prstGeom>
          <a:noFill/>
        </p:spPr>
        <p:txBody>
          <a:bodyPr wrap="square" lIns="0" tIns="0" rIns="0" bIns="0" rtlCol="0">
            <a:spAutoFit/>
          </a:bodyPr>
          <a:lstStyle/>
          <a:p>
            <a:pPr algn="l" defTabSz="1005840" rtl="0" eaLnBrk="1" latinLnBrk="0" hangingPunct="1">
              <a:lnSpc>
                <a:spcPct val="90000"/>
              </a:lnSpc>
              <a:spcBef>
                <a:spcPct val="0"/>
              </a:spcBef>
              <a:buNone/>
            </a:pPr>
            <a:r>
              <a:rPr lang="en-US" sz="2400" b="1" kern="1200" cap="all" baseline="0" dirty="0">
                <a:solidFill>
                  <a:schemeClr val="accent3"/>
                </a:solidFill>
                <a:latin typeface="Arial" panose="020B0604020202020204" pitchFamily="34" charset="0"/>
                <a:ea typeface="+mj-ea"/>
                <a:cs typeface="Arial" panose="020B0604020202020204" pitchFamily="34" charset="0"/>
              </a:rPr>
              <a:t>DIGITAL LEARNING</a:t>
            </a:r>
          </a:p>
        </p:txBody>
      </p:sp>
      <p:pic>
        <p:nvPicPr>
          <p:cNvPr id="11" name="Picture 10" descr="A picture containing device, drawing&#10;&#10;Description automatically generated">
            <a:extLst>
              <a:ext uri="{FF2B5EF4-FFF2-40B4-BE49-F238E27FC236}">
                <a16:creationId xmlns:a16="http://schemas.microsoft.com/office/drawing/2014/main" id="{764B5E2D-C42E-724D-B6DE-807BC3D3B801}"/>
              </a:ext>
            </a:extLst>
          </p:cNvPr>
          <p:cNvPicPr>
            <a:picLocks noChangeAspect="1"/>
          </p:cNvPicPr>
          <p:nvPr userDrawn="1"/>
        </p:nvPicPr>
        <p:blipFill>
          <a:blip r:embed="rId2"/>
          <a:stretch>
            <a:fillRect/>
          </a:stretch>
        </p:blipFill>
        <p:spPr>
          <a:xfrm>
            <a:off x="8652791" y="271120"/>
            <a:ext cx="1106424" cy="1106424"/>
          </a:xfrm>
          <a:prstGeom prst="rect">
            <a:avLst/>
          </a:prstGeom>
        </p:spPr>
      </p:pic>
      <p:sp>
        <p:nvSpPr>
          <p:cNvPr id="12" name="TextBox 11">
            <a:extLst>
              <a:ext uri="{FF2B5EF4-FFF2-40B4-BE49-F238E27FC236}">
                <a16:creationId xmlns:a16="http://schemas.microsoft.com/office/drawing/2014/main" id="{582CB3EB-770E-7947-B747-33B047F35623}"/>
              </a:ext>
            </a:extLst>
          </p:cNvPr>
          <p:cNvSpPr txBox="1"/>
          <p:nvPr userDrawn="1"/>
        </p:nvSpPr>
        <p:spPr>
          <a:xfrm>
            <a:off x="457198" y="852145"/>
            <a:ext cx="5480139" cy="600164"/>
          </a:xfrm>
          <a:prstGeom prst="rect">
            <a:avLst/>
          </a:prstGeom>
          <a:noFill/>
        </p:spPr>
        <p:txBody>
          <a:bodyPr wrap="square" lIns="0" tIns="0" rIns="0" bIns="0"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300" kern="1200" noProof="0" dirty="0">
                <a:solidFill>
                  <a:schemeClr val="tx2"/>
                </a:solidFill>
                <a:latin typeface="Arial" panose="020B0604020202020204" pitchFamily="34" charset="0"/>
                <a:ea typeface="+mn-ea"/>
                <a:cs typeface="Arial" panose="020B0604020202020204" pitchFamily="34" charset="0"/>
              </a:rPr>
              <a:t>The institution’s assessment and implementation of digital technologies and content that augment instruction to promote learning personalization, engagement, feedback, and improved outcomes.</a:t>
            </a:r>
          </a:p>
        </p:txBody>
      </p:sp>
    </p:spTree>
    <p:extLst>
      <p:ext uri="{BB962C8B-B14F-4D97-AF65-F5344CB8AC3E}">
        <p14:creationId xmlns:p14="http://schemas.microsoft.com/office/powerpoint/2010/main" val="68027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70910" y="7203865"/>
            <a:ext cx="2263140" cy="413808"/>
          </a:xfrm>
          <a:prstGeom prst="rect">
            <a:avLst/>
          </a:prstGeom>
        </p:spPr>
        <p:txBody>
          <a:bodyPr vert="horz" lIns="91440" tIns="45720" rIns="91440" bIns="45720" rtlCol="0" anchor="ctr"/>
          <a:lstStyle>
            <a:lvl1pPr algn="r">
              <a:defRPr sz="1000">
                <a:solidFill>
                  <a:schemeClr val="accent5"/>
                </a:solidFill>
                <a:latin typeface="Arial" panose="020B0604020202020204" pitchFamily="34" charset="0"/>
                <a:cs typeface="Arial" panose="020B0604020202020204" pitchFamily="34" charset="0"/>
              </a:defRPr>
            </a:lvl1pPr>
          </a:lstStyle>
          <a:p>
            <a:fld id="{EAC09B8A-A173-8645-BA36-7700F170816C}" type="slidenum">
              <a:rPr lang="en-US" smtClean="0"/>
              <a:pPr/>
              <a:t>‹#›</a:t>
            </a:fld>
            <a:endParaRPr lang="en-US" dirty="0"/>
          </a:p>
        </p:txBody>
      </p:sp>
    </p:spTree>
    <p:extLst>
      <p:ext uri="{BB962C8B-B14F-4D97-AF65-F5344CB8AC3E}">
        <p14:creationId xmlns:p14="http://schemas.microsoft.com/office/powerpoint/2010/main" val="2258369179"/>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71" r:id="rId6"/>
    <p:sldLayoutId id="2147483678" r:id="rId7"/>
    <p:sldLayoutId id="2147483672" r:id="rId8"/>
    <p:sldLayoutId id="2147483679" r:id="rId9"/>
    <p:sldLayoutId id="2147483680" r:id="rId10"/>
    <p:sldLayoutId id="2147483681" r:id="rId11"/>
    <p:sldLayoutId id="2147483682" r:id="rId12"/>
    <p:sldLayoutId id="2147483683" r:id="rId13"/>
    <p:sldLayoutId id="2147483696" r:id="rId14"/>
    <p:sldLayoutId id="2147483697" r:id="rId15"/>
    <p:sldLayoutId id="2147483684" r:id="rId16"/>
    <p:sldLayoutId id="2147483685"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65" r:id="rId26"/>
    <p:sldLayoutId id="2147483666" r:id="rId27"/>
    <p:sldLayoutId id="2147483667" r:id="rId28"/>
    <p:sldLayoutId id="2147483668" r:id="rId29"/>
    <p:sldLayoutId id="2147483669" r:id="rId30"/>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53EF-36F3-8444-90E2-35A08D1DAFEF}"/>
              </a:ext>
            </a:extLst>
          </p:cNvPr>
          <p:cNvSpPr>
            <a:spLocks noGrp="1"/>
          </p:cNvSpPr>
          <p:nvPr>
            <p:ph type="title"/>
          </p:nvPr>
        </p:nvSpPr>
        <p:spPr/>
        <p:txBody>
          <a:bodyPr/>
          <a:lstStyle/>
          <a:p>
            <a:r>
              <a:rPr lang="en-US" dirty="0"/>
              <a:t>FOR THE TEAM LEAD ONLY</a:t>
            </a:r>
            <a:br>
              <a:rPr lang="en-US" dirty="0"/>
            </a:br>
            <a:r>
              <a:rPr lang="en-US" b="0" dirty="0">
                <a:solidFill>
                  <a:schemeClr val="accent1">
                    <a:lumMod val="40000"/>
                    <a:lumOff val="60000"/>
                  </a:schemeClr>
                </a:solidFill>
              </a:rPr>
              <a:t>Please delete before YOU share </a:t>
            </a:r>
            <a:br>
              <a:rPr lang="en-US" b="0" dirty="0">
                <a:solidFill>
                  <a:schemeClr val="accent1">
                    <a:lumMod val="40000"/>
                    <a:lumOff val="60000"/>
                  </a:schemeClr>
                </a:solidFill>
              </a:rPr>
            </a:br>
            <a:r>
              <a:rPr lang="en-US" b="0" dirty="0">
                <a:solidFill>
                  <a:schemeClr val="accent1">
                    <a:lumMod val="40000"/>
                    <a:lumOff val="60000"/>
                  </a:schemeClr>
                </a:solidFill>
              </a:rPr>
              <a:t>WITH THE BROADER GROUP</a:t>
            </a:r>
          </a:p>
        </p:txBody>
      </p:sp>
      <p:sp>
        <p:nvSpPr>
          <p:cNvPr id="3" name="Text Placeholder 2">
            <a:extLst>
              <a:ext uri="{FF2B5EF4-FFF2-40B4-BE49-F238E27FC236}">
                <a16:creationId xmlns:a16="http://schemas.microsoft.com/office/drawing/2014/main" id="{1A12F26F-E5AE-BA47-BB4F-CEEC289F325D}"/>
              </a:ext>
            </a:extLst>
          </p:cNvPr>
          <p:cNvSpPr>
            <a:spLocks noGrp="1"/>
          </p:cNvSpPr>
          <p:nvPr>
            <p:ph type="body" sz="quarter" idx="13"/>
          </p:nvPr>
        </p:nvSpPr>
        <p:spPr>
          <a:xfrm>
            <a:off x="626534" y="1845379"/>
            <a:ext cx="8822266" cy="5264855"/>
          </a:xfrm>
        </p:spPr>
        <p:txBody>
          <a:bodyPr/>
          <a:lstStyle/>
          <a:p>
            <a:pPr>
              <a:spcAft>
                <a:spcPts val="3000"/>
              </a:spcAft>
            </a:pPr>
            <a:r>
              <a:rPr lang="en-US" sz="1800" b="1" dirty="0"/>
              <a:t>After your team’s meeting you can complete a post-Sensemaking survey that includes the questions below—it’s intended as a way to succinctly </a:t>
            </a:r>
            <a:br>
              <a:rPr lang="en-US" sz="1800" b="1" dirty="0"/>
            </a:br>
            <a:r>
              <a:rPr lang="en-US" sz="1800" b="1" dirty="0"/>
              <a:t>capture the outputs of your meeting for future reference. You may wish </a:t>
            </a:r>
            <a:br>
              <a:rPr lang="en-US" sz="1800" b="1" dirty="0"/>
            </a:br>
            <a:r>
              <a:rPr lang="en-US" sz="1800" b="1" dirty="0"/>
              <a:t>to capture your institution’s responses at the close of your meeting </a:t>
            </a:r>
            <a:br>
              <a:rPr lang="en-US" sz="1800" b="1" dirty="0"/>
            </a:br>
            <a:r>
              <a:rPr lang="en-US" sz="1800" b="1" dirty="0"/>
              <a:t>to keep the answers fresh in your mind.</a:t>
            </a:r>
          </a:p>
          <a:p>
            <a:pPr>
              <a:spcAft>
                <a:spcPts val="3000"/>
              </a:spcAft>
            </a:pPr>
            <a:r>
              <a:rPr lang="en-US" sz="1400" b="1" dirty="0"/>
              <a:t>1/ What is the story this consensus output tells about student success at your institution?  </a:t>
            </a:r>
            <a:br>
              <a:rPr lang="en-US" sz="1400" b="1" dirty="0"/>
            </a:br>
            <a:r>
              <a:rPr lang="en-US" sz="1400" dirty="0"/>
              <a:t>Briefly describe where your team feels your institution stands now in regards to student success. </a:t>
            </a:r>
            <a:br>
              <a:rPr lang="en-US" sz="1400" dirty="0"/>
            </a:br>
            <a:r>
              <a:rPr lang="en-US" sz="1400" dirty="0"/>
              <a:t>Are you just starting out? Have you made substantial progress toward your ideal state? </a:t>
            </a:r>
          </a:p>
          <a:p>
            <a:pPr>
              <a:spcAft>
                <a:spcPts val="3000"/>
              </a:spcAft>
            </a:pPr>
            <a:r>
              <a:rPr lang="en-US" sz="1400" b="1" dirty="0"/>
              <a:t>2/ What is the most important thing to focus on that would have significant </a:t>
            </a:r>
            <a:br>
              <a:rPr lang="en-US" sz="1400" b="1" dirty="0"/>
            </a:br>
            <a:r>
              <a:rPr lang="en-US" sz="1400" b="1" dirty="0"/>
              <a:t>impact on student success?</a:t>
            </a:r>
            <a:r>
              <a:rPr lang="en-US" sz="1400" dirty="0"/>
              <a:t> </a:t>
            </a:r>
            <a:br>
              <a:rPr lang="en-US" sz="1400" b="1" dirty="0"/>
            </a:br>
            <a:r>
              <a:rPr lang="en-US" sz="1400" dirty="0"/>
              <a:t>What is your team’s priority action at your institution? </a:t>
            </a:r>
          </a:p>
          <a:p>
            <a:pPr>
              <a:spcAft>
                <a:spcPts val="3000"/>
              </a:spcAft>
            </a:pPr>
            <a:r>
              <a:rPr lang="en-US" sz="1400" b="1" dirty="0"/>
              <a:t>3/ What are the 3-5 most impactful actions we might take next? </a:t>
            </a:r>
            <a:br>
              <a:rPr lang="en-US" sz="1400" b="1" dirty="0"/>
            </a:br>
            <a:r>
              <a:rPr lang="en-US" sz="1400" dirty="0"/>
              <a:t>What are the additional categories where you might make impactful change? </a:t>
            </a:r>
            <a:br>
              <a:rPr lang="en-US" sz="1400" dirty="0"/>
            </a:br>
            <a:r>
              <a:rPr lang="en-US" sz="1400" dirty="0"/>
              <a:t>Are some actions contingent on others? What might come next? </a:t>
            </a:r>
          </a:p>
          <a:p>
            <a:pPr>
              <a:spcAft>
                <a:spcPts val="3000"/>
              </a:spcAft>
            </a:pPr>
            <a:r>
              <a:rPr lang="en-US" sz="1400" dirty="0"/>
              <a:t>All questions have an open field for your responses. </a:t>
            </a:r>
          </a:p>
          <a:p>
            <a:endParaRPr lang="en-US" sz="1400" dirty="0"/>
          </a:p>
        </p:txBody>
      </p:sp>
      <p:sp>
        <p:nvSpPr>
          <p:cNvPr id="4" name="Text Placeholder 2">
            <a:extLst>
              <a:ext uri="{FF2B5EF4-FFF2-40B4-BE49-F238E27FC236}">
                <a16:creationId xmlns:a16="http://schemas.microsoft.com/office/drawing/2014/main" id="{6027EE30-7B05-A24A-820B-2291CD376D12}"/>
              </a:ext>
            </a:extLst>
          </p:cNvPr>
          <p:cNvSpPr txBox="1">
            <a:spLocks/>
          </p:cNvSpPr>
          <p:nvPr/>
        </p:nvSpPr>
        <p:spPr>
          <a:xfrm>
            <a:off x="8044708" y="500402"/>
            <a:ext cx="1507066" cy="399432"/>
          </a:xfrm>
          <a:prstGeom prst="rect">
            <a:avLst/>
          </a:prstGeom>
        </p:spPr>
        <p:txBody>
          <a:bodyPr lIns="0" tIns="0" rIns="0" bIns="0"/>
          <a:lstStyle>
            <a:lvl1pPr marL="0" indent="0" algn="l" defTabSz="1005840" rtl="0" eaLnBrk="1" latinLnBrk="0" hangingPunct="1">
              <a:lnSpc>
                <a:spcPct val="100000"/>
              </a:lnSpc>
              <a:spcBef>
                <a:spcPts val="0"/>
              </a:spcBef>
              <a:spcAft>
                <a:spcPts val="1200"/>
              </a:spcAft>
              <a:buFontTx/>
              <a:buNone/>
              <a:defRPr sz="2400" kern="1200">
                <a:solidFill>
                  <a:schemeClr val="bg1"/>
                </a:solidFill>
                <a:latin typeface="Arial" panose="020B0604020202020204" pitchFamily="34" charset="0"/>
                <a:ea typeface="+mn-ea"/>
                <a:cs typeface="Arial" panose="020B0604020202020204" pitchFamily="34" charset="0"/>
              </a:defRPr>
            </a:lvl1pPr>
            <a:lvl2pPr marL="287338" indent="-230188" algn="l" defTabSz="1005840" rtl="0" eaLnBrk="1" latinLnBrk="0" hangingPunct="1">
              <a:lnSpc>
                <a:spcPct val="100000"/>
              </a:lnSpc>
              <a:spcBef>
                <a:spcPts val="0"/>
              </a:spcBef>
              <a:spcAft>
                <a:spcPts val="1200"/>
              </a:spcAft>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2pPr>
            <a:lvl3pPr marL="1257300" indent="-251460" algn="l" defTabSz="1005840" rtl="0" eaLnBrk="1" latinLnBrk="0" hangingPunct="1">
              <a:lnSpc>
                <a:spcPct val="90000"/>
              </a:lnSpc>
              <a:spcBef>
                <a:spcPts val="55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760220" indent="-251460" algn="l" defTabSz="1005840" rtl="0" eaLnBrk="1" latinLnBrk="0" hangingPunct="1">
              <a:lnSpc>
                <a:spcPct val="90000"/>
              </a:lnSpc>
              <a:spcBef>
                <a:spcPts val="55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263140" indent="-251460" algn="l" defTabSz="1005840" rtl="0" eaLnBrk="1" latinLnBrk="0" hangingPunct="1">
              <a:lnSpc>
                <a:spcPct val="90000"/>
              </a:lnSpc>
              <a:spcBef>
                <a:spcPts val="55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r">
              <a:spcAft>
                <a:spcPts val="3000"/>
              </a:spcAft>
            </a:pPr>
            <a:r>
              <a:rPr lang="en-US" sz="1400" b="1" dirty="0"/>
              <a:t>WINTER 2020</a:t>
            </a:r>
            <a:endParaRPr lang="en-US" sz="1100" dirty="0"/>
          </a:p>
        </p:txBody>
      </p:sp>
    </p:spTree>
    <p:extLst>
      <p:ext uri="{BB962C8B-B14F-4D97-AF65-F5344CB8AC3E}">
        <p14:creationId xmlns:p14="http://schemas.microsoft.com/office/powerpoint/2010/main" val="402114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10</a:t>
            </a:fld>
            <a:endParaRPr lang="en-US" dirty="0"/>
          </a:p>
        </p:txBody>
      </p:sp>
      <p:sp>
        <p:nvSpPr>
          <p:cNvPr id="7" name="Text Placeholder 6">
            <a:extLst>
              <a:ext uri="{FF2B5EF4-FFF2-40B4-BE49-F238E27FC236}">
                <a16:creationId xmlns:a16="http://schemas.microsoft.com/office/drawing/2014/main" id="{3FAB6346-D6C3-5E42-A4ED-F464C2682D71}"/>
              </a:ext>
            </a:extLst>
          </p:cNvPr>
          <p:cNvSpPr>
            <a:spLocks noGrp="1"/>
          </p:cNvSpPr>
          <p:nvPr>
            <p:ph type="body" sz="quarter" idx="4294967295"/>
          </p:nvPr>
        </p:nvSpPr>
        <p:spPr>
          <a:xfrm>
            <a:off x="576263" y="2350114"/>
            <a:ext cx="8880475" cy="1823424"/>
          </a:xfrm>
          <a:prstGeom prst="rect">
            <a:avLst/>
          </a:prstGeom>
        </p:spPr>
        <p:txBody>
          <a:bodyPr/>
          <a:lstStyle/>
          <a:p>
            <a:endParaRPr lang="en-US"/>
          </a:p>
        </p:txBody>
      </p:sp>
      <p:sp>
        <p:nvSpPr>
          <p:cNvPr id="9" name="Text Placeholder 8">
            <a:extLst>
              <a:ext uri="{FF2B5EF4-FFF2-40B4-BE49-F238E27FC236}">
                <a16:creationId xmlns:a16="http://schemas.microsoft.com/office/drawing/2014/main" id="{0CB595DF-7E93-F847-ADAC-6816FB751199}"/>
              </a:ext>
            </a:extLst>
          </p:cNvPr>
          <p:cNvSpPr>
            <a:spLocks noGrp="1"/>
          </p:cNvSpPr>
          <p:nvPr>
            <p:ph type="body" sz="quarter" idx="4294967295"/>
          </p:nvPr>
        </p:nvSpPr>
        <p:spPr>
          <a:xfrm>
            <a:off x="576263" y="4977525"/>
            <a:ext cx="8880475" cy="1993002"/>
          </a:xfrm>
          <a:prstGeom prst="rect">
            <a:avLst/>
          </a:prstGeom>
        </p:spPr>
        <p:txBody>
          <a:bodyPr/>
          <a:lstStyle/>
          <a:p>
            <a:endParaRPr lang="en-US"/>
          </a:p>
        </p:txBody>
      </p:sp>
    </p:spTree>
    <p:extLst>
      <p:ext uri="{BB962C8B-B14F-4D97-AF65-F5344CB8AC3E}">
        <p14:creationId xmlns:p14="http://schemas.microsoft.com/office/powerpoint/2010/main" val="175170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11</a:t>
            </a:fld>
            <a:endParaRPr lang="en-US" dirty="0"/>
          </a:p>
        </p:txBody>
      </p:sp>
      <p:sp>
        <p:nvSpPr>
          <p:cNvPr id="4" name="Title 3">
            <a:extLst>
              <a:ext uri="{FF2B5EF4-FFF2-40B4-BE49-F238E27FC236}">
                <a16:creationId xmlns:a16="http://schemas.microsoft.com/office/drawing/2014/main" id="{5E6C5C3E-C05D-E047-88E5-F0353411D7D0}"/>
              </a:ext>
            </a:extLst>
          </p:cNvPr>
          <p:cNvSpPr>
            <a:spLocks noGrp="1"/>
          </p:cNvSpPr>
          <p:nvPr>
            <p:ph type="title"/>
          </p:nvPr>
        </p:nvSpPr>
        <p:spPr/>
        <p:txBody>
          <a:bodyPr/>
          <a:lstStyle/>
          <a:p>
            <a:r>
              <a:rPr lang="en-US" dirty="0"/>
              <a:t>ADVISING</a:t>
            </a:r>
          </a:p>
        </p:txBody>
      </p:sp>
      <p:sp>
        <p:nvSpPr>
          <p:cNvPr id="13" name="Text Placeholder 12">
            <a:extLst>
              <a:ext uri="{FF2B5EF4-FFF2-40B4-BE49-F238E27FC236}">
                <a16:creationId xmlns:a16="http://schemas.microsoft.com/office/drawing/2014/main" id="{829C7785-5180-834E-BD37-9B06906D702D}"/>
              </a:ext>
            </a:extLst>
          </p:cNvPr>
          <p:cNvSpPr>
            <a:spLocks noGrp="1"/>
          </p:cNvSpPr>
          <p:nvPr>
            <p:ph type="body" sz="quarter" idx="13"/>
          </p:nvPr>
        </p:nvSpPr>
        <p:spPr>
          <a:xfrm>
            <a:off x="457200" y="852145"/>
            <a:ext cx="7332133" cy="814610"/>
          </a:xfrm>
        </p:spPr>
        <p:txBody>
          <a:bodyPr/>
          <a:lstStyle/>
          <a:p>
            <a:pPr>
              <a:spcAft>
                <a:spcPts val="0"/>
              </a:spcAft>
            </a:pPr>
            <a:r>
              <a:rPr lang="en-US" sz="1300" dirty="0">
                <a:latin typeface="Helvetica" pitchFamily="2" charset="0"/>
              </a:rPr>
              <a:t>The institution’s focus on assessing and improving advising and support services by </a:t>
            </a:r>
            <a:br>
              <a:rPr lang="en-US" sz="1300" dirty="0">
                <a:latin typeface="Helvetica" pitchFamily="2" charset="0"/>
              </a:rPr>
            </a:br>
            <a:r>
              <a:rPr lang="en-US" sz="1300" dirty="0">
                <a:latin typeface="Helvetica" pitchFamily="2" charset="0"/>
              </a:rPr>
              <a:t>leveraging technology, creating student services that are proactive, structured, personalized, </a:t>
            </a:r>
            <a:br>
              <a:rPr lang="en-US" sz="1300" dirty="0">
                <a:latin typeface="Helvetica" pitchFamily="2" charset="0"/>
              </a:rPr>
            </a:br>
            <a:r>
              <a:rPr lang="en-US" sz="1300" dirty="0">
                <a:latin typeface="Helvetica" pitchFamily="2" charset="0"/>
              </a:rPr>
              <a:t>and sustained—and connect advising and planning.</a:t>
            </a:r>
          </a:p>
        </p:txBody>
      </p:sp>
      <p:sp>
        <p:nvSpPr>
          <p:cNvPr id="21" name="Picture Placeholder 20">
            <a:extLst>
              <a:ext uri="{FF2B5EF4-FFF2-40B4-BE49-F238E27FC236}">
                <a16:creationId xmlns:a16="http://schemas.microsoft.com/office/drawing/2014/main" id="{93448768-4970-6343-AE05-B0727F463D3C}"/>
              </a:ext>
            </a:extLst>
          </p:cNvPr>
          <p:cNvSpPr>
            <a:spLocks noGrp="1"/>
          </p:cNvSpPr>
          <p:nvPr>
            <p:ph type="pic" sz="quarter" idx="14"/>
          </p:nvPr>
        </p:nvSpPr>
        <p:spPr/>
      </p:sp>
      <p:pic>
        <p:nvPicPr>
          <p:cNvPr id="7" name="Picture 6">
            <a:extLst>
              <a:ext uri="{FF2B5EF4-FFF2-40B4-BE49-F238E27FC236}">
                <a16:creationId xmlns:a16="http://schemas.microsoft.com/office/drawing/2014/main" id="{9D279F66-5C72-1548-8BD2-78AF7E89016A}"/>
              </a:ext>
            </a:extLst>
          </p:cNvPr>
          <p:cNvPicPr>
            <a:picLocks noChangeAspect="1"/>
          </p:cNvPicPr>
          <p:nvPr/>
        </p:nvPicPr>
        <p:blipFill>
          <a:blip r:embed="rId3"/>
          <a:srcRect/>
          <a:stretch/>
        </p:blipFill>
        <p:spPr>
          <a:xfrm>
            <a:off x="8652791" y="271120"/>
            <a:ext cx="1106424" cy="1106424"/>
          </a:xfrm>
          <a:prstGeom prst="rect">
            <a:avLst/>
          </a:prstGeom>
        </p:spPr>
      </p:pic>
    </p:spTree>
    <p:extLst>
      <p:ext uri="{BB962C8B-B14F-4D97-AF65-F5344CB8AC3E}">
        <p14:creationId xmlns:p14="http://schemas.microsoft.com/office/powerpoint/2010/main" val="93215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12</a:t>
            </a:fld>
            <a:endParaRPr lang="en-US" dirty="0"/>
          </a:p>
        </p:txBody>
      </p:sp>
      <p:sp>
        <p:nvSpPr>
          <p:cNvPr id="4" name="Title 3">
            <a:extLst>
              <a:ext uri="{FF2B5EF4-FFF2-40B4-BE49-F238E27FC236}">
                <a16:creationId xmlns:a16="http://schemas.microsoft.com/office/drawing/2014/main" id="{5E6C5C3E-C05D-E047-88E5-F0353411D7D0}"/>
              </a:ext>
            </a:extLst>
          </p:cNvPr>
          <p:cNvSpPr>
            <a:spLocks noGrp="1"/>
          </p:cNvSpPr>
          <p:nvPr>
            <p:ph type="title"/>
          </p:nvPr>
        </p:nvSpPr>
        <p:spPr/>
        <p:txBody>
          <a:bodyPr/>
          <a:lstStyle/>
          <a:p>
            <a:r>
              <a:rPr lang="en-US" dirty="0"/>
              <a:t>ADVISING</a:t>
            </a:r>
          </a:p>
        </p:txBody>
      </p:sp>
      <p:pic>
        <p:nvPicPr>
          <p:cNvPr id="6" name="Picture 5">
            <a:extLst>
              <a:ext uri="{FF2B5EF4-FFF2-40B4-BE49-F238E27FC236}">
                <a16:creationId xmlns:a16="http://schemas.microsoft.com/office/drawing/2014/main" id="{B1A44C6A-3EA4-3449-80A3-1F71A2620B35}"/>
              </a:ext>
            </a:extLst>
          </p:cNvPr>
          <p:cNvPicPr>
            <a:picLocks noChangeAspect="1"/>
          </p:cNvPicPr>
          <p:nvPr/>
        </p:nvPicPr>
        <p:blipFill>
          <a:blip r:embed="rId3"/>
          <a:srcRect/>
          <a:stretch/>
        </p:blipFill>
        <p:spPr>
          <a:xfrm>
            <a:off x="8652791" y="271120"/>
            <a:ext cx="1106424" cy="1106424"/>
          </a:xfrm>
          <a:prstGeom prst="rect">
            <a:avLst/>
          </a:prstGeom>
        </p:spPr>
      </p:pic>
      <p:sp>
        <p:nvSpPr>
          <p:cNvPr id="3" name="Text Placeholder 2">
            <a:extLst>
              <a:ext uri="{FF2B5EF4-FFF2-40B4-BE49-F238E27FC236}">
                <a16:creationId xmlns:a16="http://schemas.microsoft.com/office/drawing/2014/main" id="{495ED8CE-752A-7642-9328-45B70EAA15A0}"/>
              </a:ext>
            </a:extLst>
          </p:cNvPr>
          <p:cNvSpPr>
            <a:spLocks noGrp="1"/>
          </p:cNvSpPr>
          <p:nvPr>
            <p:ph type="body" sz="quarter" idx="13"/>
          </p:nvPr>
        </p:nvSpPr>
        <p:spPr/>
        <p:txBody>
          <a:bodyPr/>
          <a:lstStyle/>
          <a:p>
            <a:r>
              <a:rPr lang="en-US" dirty="0">
                <a:latin typeface="Helvetica" pitchFamily="2" charset="0"/>
              </a:rPr>
              <a:t>The institution’s focus on assessing and improving advising and support services by </a:t>
            </a:r>
            <a:br>
              <a:rPr lang="en-US" dirty="0">
                <a:latin typeface="Helvetica" pitchFamily="2" charset="0"/>
              </a:rPr>
            </a:br>
            <a:r>
              <a:rPr lang="en-US" dirty="0">
                <a:latin typeface="Helvetica" pitchFamily="2" charset="0"/>
              </a:rPr>
              <a:t>leveraging technology, creating student services that are proactive, structured, personalized, </a:t>
            </a:r>
            <a:br>
              <a:rPr lang="en-US" dirty="0">
                <a:latin typeface="Helvetica" pitchFamily="2" charset="0"/>
              </a:rPr>
            </a:br>
            <a:r>
              <a:rPr lang="en-US" dirty="0">
                <a:latin typeface="Helvetica" pitchFamily="2" charset="0"/>
              </a:rPr>
              <a:t>and sustained—and connect advising and planning.</a:t>
            </a:r>
          </a:p>
          <a:p>
            <a:endParaRPr lang="en-US" dirty="0"/>
          </a:p>
        </p:txBody>
      </p:sp>
    </p:spTree>
    <p:extLst>
      <p:ext uri="{BB962C8B-B14F-4D97-AF65-F5344CB8AC3E}">
        <p14:creationId xmlns:p14="http://schemas.microsoft.com/office/powerpoint/2010/main" val="250795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650C9E0-5E11-443B-B0B3-BD990422CD3F}"/>
              </a:ext>
            </a:extLst>
          </p:cNvPr>
          <p:cNvGraphicFramePr>
            <a:graphicFrameLocks noGrp="1"/>
          </p:cNvGraphicFramePr>
          <p:nvPr/>
        </p:nvGraphicFramePr>
        <p:xfrm>
          <a:off x="457199" y="2251527"/>
          <a:ext cx="9144000" cy="4816128"/>
        </p:xfrm>
        <a:graphic>
          <a:graphicData uri="http://schemas.openxmlformats.org/drawingml/2006/table">
            <a:tbl>
              <a:tblPr/>
              <a:tblGrid>
                <a:gridCol w="6518266">
                  <a:extLst>
                    <a:ext uri="{9D8B030D-6E8A-4147-A177-3AD203B41FA5}">
                      <a16:colId xmlns:a16="http://schemas.microsoft.com/office/drawing/2014/main" val="2603677866"/>
                    </a:ext>
                  </a:extLst>
                </a:gridCol>
                <a:gridCol w="679466">
                  <a:extLst>
                    <a:ext uri="{9D8B030D-6E8A-4147-A177-3AD203B41FA5}">
                      <a16:colId xmlns:a16="http://schemas.microsoft.com/office/drawing/2014/main" val="3299209965"/>
                    </a:ext>
                  </a:extLst>
                </a:gridCol>
                <a:gridCol w="679467">
                  <a:extLst>
                    <a:ext uri="{9D8B030D-6E8A-4147-A177-3AD203B41FA5}">
                      <a16:colId xmlns:a16="http://schemas.microsoft.com/office/drawing/2014/main" val="1566303538"/>
                    </a:ext>
                  </a:extLst>
                </a:gridCol>
                <a:gridCol w="679466">
                  <a:extLst>
                    <a:ext uri="{9D8B030D-6E8A-4147-A177-3AD203B41FA5}">
                      <a16:colId xmlns:a16="http://schemas.microsoft.com/office/drawing/2014/main" val="1059220382"/>
                    </a:ext>
                  </a:extLst>
                </a:gridCol>
                <a:gridCol w="587335">
                  <a:extLst>
                    <a:ext uri="{9D8B030D-6E8A-4147-A177-3AD203B41FA5}">
                      <a16:colId xmlns:a16="http://schemas.microsoft.com/office/drawing/2014/main" val="3335522820"/>
                    </a:ext>
                  </a:extLst>
                </a:gridCol>
              </a:tblGrid>
              <a:tr h="529762">
                <a:tc>
                  <a:txBody>
                    <a:bodyPr/>
                    <a:lstStyle/>
                    <a:p>
                      <a:pPr marL="57150" indent="0" algn="l" fontAlgn="ctr"/>
                      <a:r>
                        <a:rPr lang="en-US" sz="1300" b="0" i="0" u="none" strike="noStrike" dirty="0">
                          <a:solidFill>
                            <a:srgbClr val="000000"/>
                          </a:solidFill>
                          <a:effectLst/>
                          <a:latin typeface="Arial" panose="020B0604020202020204" pitchFamily="34" charset="0"/>
                          <a:cs typeface="Arial" panose="020B0604020202020204" pitchFamily="34" charset="0"/>
                        </a:rPr>
                        <a:t>1. The institution has clear goals and defined measurable outcomes </a:t>
                      </a:r>
                      <a:br>
                        <a:rPr lang="en-US" sz="1300" b="0" i="0" u="none" strike="noStrike" dirty="0">
                          <a:solidFill>
                            <a:srgbClr val="000000"/>
                          </a:solidFill>
                          <a:effectLst/>
                          <a:latin typeface="Arial" panose="020B0604020202020204" pitchFamily="34" charset="0"/>
                          <a:cs typeface="Arial" panose="020B0604020202020204" pitchFamily="34" charset="0"/>
                        </a:rPr>
                      </a:br>
                      <a:r>
                        <a:rPr lang="en-US" sz="1300" b="0" i="0" u="none" strike="noStrike" dirty="0">
                          <a:solidFill>
                            <a:srgbClr val="000000"/>
                          </a:solidFill>
                          <a:effectLst/>
                          <a:latin typeface="Arial" panose="020B0604020202020204" pitchFamily="34" charset="0"/>
                          <a:cs typeface="Arial" panose="020B0604020202020204" pitchFamily="34" charset="0"/>
                        </a:rPr>
                        <a:t>for Developmental Education.</a:t>
                      </a:r>
                    </a:p>
                  </a:txBody>
                  <a:tcPr marL="7859" marR="7859" marT="7859" marB="0" anchor="ctr">
                    <a:lnL>
                      <a:noFill/>
                    </a:lnL>
                    <a:lnR w="9525" cap="flat" cmpd="sng" algn="ctr">
                      <a:solidFill>
                        <a:srgbClr val="E8E8E8"/>
                      </a:solidFill>
                      <a:prstDash val="solid"/>
                      <a:round/>
                      <a:headEnd type="none" w="med" len="med"/>
                      <a:tailEnd type="none" w="med" len="med"/>
                    </a:lnR>
                    <a:lnT>
                      <a:noFill/>
                    </a:lnT>
                    <a:lnB w="9525" cap="flat" cmpd="sng" algn="ctr">
                      <a:solidFill>
                        <a:srgbClr val="E8E8E8"/>
                      </a:solidFill>
                      <a:prstDash val="solid"/>
                      <a:round/>
                      <a:headEnd type="none" w="med" len="med"/>
                      <a:tailEnd type="none" w="med" len="med"/>
                    </a:lnB>
                    <a:solidFill>
                      <a:srgbClr val="FFFFFF"/>
                    </a:solidFill>
                  </a:tcPr>
                </a:tc>
                <a:tc>
                  <a:txBody>
                    <a:bodyPr/>
                    <a:lstStyle/>
                    <a:p>
                      <a:pPr algn="ctr" fontAlgn="b"/>
                      <a:r>
                        <a:rPr lang="en-US" sz="1500" b="0" i="0" u="none" strike="noStrike" dirty="0">
                          <a:solidFill>
                            <a:srgbClr val="000000"/>
                          </a:solidFill>
                          <a:effectLst/>
                          <a:latin typeface="Arial" panose="020B0604020202020204" pitchFamily="34" charset="0"/>
                          <a:ea typeface="Arial" charset="0"/>
                          <a:cs typeface="Arial" panose="020B0604020202020204" pitchFamily="34" charset="0"/>
                        </a:rPr>
                        <a:t>3</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a:noFill/>
                    </a:lnT>
                    <a:lnB w="9525" cap="flat" cmpd="sng" algn="ctr">
                      <a:solidFill>
                        <a:srgbClr val="E8E8E8"/>
                      </a:solidFill>
                      <a:prstDash val="solid"/>
                      <a:round/>
                      <a:headEnd type="none" w="med" len="med"/>
                      <a:tailEnd type="none" w="med" len="med"/>
                    </a:lnB>
                    <a:solidFill>
                      <a:schemeClr val="accent3">
                        <a:lumMod val="60000"/>
                        <a:lumOff val="40000"/>
                      </a:schemeClr>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31%</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a:noFill/>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38%</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a:noFill/>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31%</a:t>
                      </a:r>
                    </a:p>
                  </a:txBody>
                  <a:tcPr marL="10478" marR="10478" marT="10478" marB="0" anchor="ctr">
                    <a:lnL w="9525" cap="flat" cmpd="sng" algn="ctr">
                      <a:solidFill>
                        <a:srgbClr val="E8E8E8"/>
                      </a:solidFill>
                      <a:prstDash val="solid"/>
                      <a:round/>
                      <a:headEnd type="none" w="med" len="med"/>
                      <a:tailEnd type="none" w="med" len="med"/>
                    </a:lnL>
                    <a:lnR>
                      <a:noFill/>
                    </a:lnR>
                    <a:lnT>
                      <a:noFill/>
                    </a:lnT>
                    <a:lnB w="9525" cap="flat" cmpd="sng" algn="ctr">
                      <a:solidFill>
                        <a:srgbClr val="E8E8E8"/>
                      </a:solidFill>
                      <a:prstDash val="solid"/>
                      <a:round/>
                      <a:headEnd type="none" w="med" len="med"/>
                      <a:tailEnd type="none" w="med" len="med"/>
                    </a:lnB>
                    <a:solidFill>
                      <a:schemeClr val="bg1"/>
                    </a:solidFill>
                  </a:tcPr>
                </a:tc>
                <a:extLst>
                  <a:ext uri="{0D108BD9-81ED-4DB2-BD59-A6C34878D82A}">
                    <a16:rowId xmlns:a16="http://schemas.microsoft.com/office/drawing/2014/main" val="4147778188"/>
                  </a:ext>
                </a:extLst>
              </a:tr>
              <a:tr h="606607">
                <a:tc>
                  <a:txBody>
                    <a:bodyPr/>
                    <a:lstStyle/>
                    <a:p>
                      <a:pPr marL="57150" indent="0" algn="l" fontAlgn="ctr"/>
                      <a:r>
                        <a:rPr lang="en-US" sz="1300" b="0" i="0" u="none" strike="noStrike" dirty="0">
                          <a:solidFill>
                            <a:srgbClr val="000000"/>
                          </a:solidFill>
                          <a:effectLst/>
                          <a:latin typeface="Arial" panose="020B0604020202020204" pitchFamily="34" charset="0"/>
                          <a:cs typeface="Arial" panose="020B0604020202020204" pitchFamily="34" charset="0"/>
                        </a:rPr>
                        <a:t>2. Faculty and Staff Supports: The support the institution provides faculty and </a:t>
                      </a:r>
                      <a:br>
                        <a:rPr lang="en-US" sz="1300" b="0" i="0" u="none" strike="noStrike" dirty="0">
                          <a:solidFill>
                            <a:srgbClr val="000000"/>
                          </a:solidFill>
                          <a:effectLst/>
                          <a:latin typeface="Arial" panose="020B0604020202020204" pitchFamily="34" charset="0"/>
                          <a:cs typeface="Arial" panose="020B0604020202020204" pitchFamily="34" charset="0"/>
                        </a:rPr>
                      </a:br>
                      <a:r>
                        <a:rPr lang="en-US" sz="1300" b="0" i="0" u="none" strike="noStrike" dirty="0">
                          <a:solidFill>
                            <a:srgbClr val="000000"/>
                          </a:solidFill>
                          <a:effectLst/>
                          <a:latin typeface="Arial" panose="020B0604020202020204" pitchFamily="34" charset="0"/>
                          <a:cs typeface="Arial" panose="020B0604020202020204" pitchFamily="34" charset="0"/>
                        </a:rPr>
                        <a:t>staff to improve individual practice and institutional policy for developmental </a:t>
                      </a:r>
                      <a:br>
                        <a:rPr lang="en-US" sz="1300" b="0" i="0" u="none" strike="noStrike" dirty="0">
                          <a:solidFill>
                            <a:srgbClr val="000000"/>
                          </a:solidFill>
                          <a:effectLst/>
                          <a:latin typeface="Arial" panose="020B0604020202020204" pitchFamily="34" charset="0"/>
                          <a:cs typeface="Arial" panose="020B0604020202020204" pitchFamily="34" charset="0"/>
                        </a:rPr>
                      </a:br>
                      <a:r>
                        <a:rPr lang="en-US" sz="1300" b="0" i="0" u="none" strike="noStrike" dirty="0">
                          <a:solidFill>
                            <a:srgbClr val="000000"/>
                          </a:solidFill>
                          <a:effectLst/>
                          <a:latin typeface="Arial" panose="020B0604020202020204" pitchFamily="34" charset="0"/>
                          <a:cs typeface="Arial" panose="020B0604020202020204" pitchFamily="34" charset="0"/>
                        </a:rPr>
                        <a:t>education programs.</a:t>
                      </a:r>
                    </a:p>
                  </a:txBody>
                  <a:tcPr marL="7859" marR="7859" marT="7859" marB="0" anchor="ctr">
                    <a:lnL>
                      <a:noFill/>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ctr" fontAlgn="b"/>
                      <a:r>
                        <a:rPr lang="hr-HR" sz="1500" b="0" i="0" u="none" strike="noStrike" dirty="0">
                          <a:solidFill>
                            <a:srgbClr val="000000"/>
                          </a:solidFill>
                          <a:effectLst/>
                          <a:latin typeface="Arial" panose="020B0604020202020204" pitchFamily="34" charset="0"/>
                          <a:ea typeface="Arial" charset="0"/>
                          <a:cs typeface="Arial" panose="020B0604020202020204" pitchFamily="34" charset="0"/>
                        </a:rPr>
                        <a:t>2.6</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accent3">
                        <a:lumMod val="40000"/>
                        <a:lumOff val="60000"/>
                      </a:schemeClr>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45%</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45%</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9%</a:t>
                      </a:r>
                    </a:p>
                  </a:txBody>
                  <a:tcPr marL="10478" marR="10478" marT="10478" marB="0" anchor="ctr">
                    <a:lnL w="9525" cap="flat" cmpd="sng" algn="ctr">
                      <a:solidFill>
                        <a:srgbClr val="E8E8E8"/>
                      </a:solidFill>
                      <a:prstDash val="solid"/>
                      <a:round/>
                      <a:headEnd type="none" w="med" len="med"/>
                      <a:tailEnd type="none" w="med" len="med"/>
                    </a:lnL>
                    <a:lnR>
                      <a:noFill/>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extLst>
                  <a:ext uri="{0D108BD9-81ED-4DB2-BD59-A6C34878D82A}">
                    <a16:rowId xmlns:a16="http://schemas.microsoft.com/office/drawing/2014/main" val="3958858227"/>
                  </a:ext>
                </a:extLst>
              </a:tr>
              <a:tr h="348354">
                <a:tc>
                  <a:txBody>
                    <a:bodyPr/>
                    <a:lstStyle/>
                    <a:p>
                      <a:pPr marL="57150" indent="0" algn="l" fontAlgn="ctr"/>
                      <a:r>
                        <a:rPr lang="en-US" sz="1300" b="0" i="0" u="none" strike="noStrike" dirty="0">
                          <a:solidFill>
                            <a:srgbClr val="000000"/>
                          </a:solidFill>
                          <a:effectLst/>
                          <a:latin typeface="Arial" panose="020B0604020202020204" pitchFamily="34" charset="0"/>
                          <a:cs typeface="Arial" panose="020B0604020202020204" pitchFamily="34" charset="0"/>
                        </a:rPr>
                        <a:t>3. Acceleration: The way our institution limits students' time in developmental education.</a:t>
                      </a:r>
                    </a:p>
                  </a:txBody>
                  <a:tcPr marL="7859" marR="7859" marT="7859" marB="0" anchor="ctr">
                    <a:lnL>
                      <a:noFill/>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ctr" fontAlgn="b"/>
                      <a:r>
                        <a:rPr lang="hr-HR" sz="1500" b="0" i="0" u="none" strike="noStrike" dirty="0">
                          <a:solidFill>
                            <a:srgbClr val="000000"/>
                          </a:solidFill>
                          <a:effectLst/>
                          <a:latin typeface="Arial" panose="020B0604020202020204" pitchFamily="34" charset="0"/>
                          <a:ea typeface="Arial" charset="0"/>
                          <a:cs typeface="Arial" panose="020B0604020202020204" pitchFamily="34" charset="0"/>
                        </a:rPr>
                        <a:t>2.1</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accent3">
                        <a:lumMod val="40000"/>
                        <a:lumOff val="60000"/>
                      </a:schemeClr>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75%</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17%</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8%</a:t>
                      </a:r>
                    </a:p>
                  </a:txBody>
                  <a:tcPr marL="10478" marR="10478" marT="10478" marB="0" anchor="ctr">
                    <a:lnL w="9525" cap="flat" cmpd="sng" algn="ctr">
                      <a:solidFill>
                        <a:srgbClr val="E8E8E8"/>
                      </a:solidFill>
                      <a:prstDash val="solid"/>
                      <a:round/>
                      <a:headEnd type="none" w="med" len="med"/>
                      <a:tailEnd type="none" w="med" len="med"/>
                    </a:lnL>
                    <a:lnR>
                      <a:noFill/>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extLst>
                  <a:ext uri="{0D108BD9-81ED-4DB2-BD59-A6C34878D82A}">
                    <a16:rowId xmlns:a16="http://schemas.microsoft.com/office/drawing/2014/main" val="1875333766"/>
                  </a:ext>
                </a:extLst>
              </a:tr>
              <a:tr h="529762">
                <a:tc>
                  <a:txBody>
                    <a:bodyPr/>
                    <a:lstStyle/>
                    <a:p>
                      <a:pPr marL="57150" indent="0" algn="l" fontAlgn="ctr"/>
                      <a:r>
                        <a:rPr lang="en-US" sz="1300" b="0" i="0" u="none" strike="noStrike" dirty="0">
                          <a:solidFill>
                            <a:srgbClr val="000000"/>
                          </a:solidFill>
                          <a:effectLst/>
                          <a:latin typeface="Arial" panose="020B0604020202020204" pitchFamily="34" charset="0"/>
                          <a:cs typeface="Arial" panose="020B0604020202020204" pitchFamily="34" charset="0"/>
                        </a:rPr>
                        <a:t>4. Alignment: The degree to which developmental education content is mapped </a:t>
                      </a:r>
                      <a:br>
                        <a:rPr lang="en-US" sz="1300" b="0" i="0" u="none" strike="noStrike" dirty="0">
                          <a:solidFill>
                            <a:srgbClr val="000000"/>
                          </a:solidFill>
                          <a:effectLst/>
                          <a:latin typeface="Arial" panose="020B0604020202020204" pitchFamily="34" charset="0"/>
                          <a:cs typeface="Arial" panose="020B0604020202020204" pitchFamily="34" charset="0"/>
                        </a:rPr>
                      </a:br>
                      <a:r>
                        <a:rPr lang="en-US" sz="1300" b="0" i="0" u="none" strike="noStrike" dirty="0">
                          <a:solidFill>
                            <a:srgbClr val="000000"/>
                          </a:solidFill>
                          <a:effectLst/>
                          <a:latin typeface="Arial" panose="020B0604020202020204" pitchFamily="34" charset="0"/>
                          <a:cs typeface="Arial" panose="020B0604020202020204" pitchFamily="34" charset="0"/>
                        </a:rPr>
                        <a:t>to college coursework.</a:t>
                      </a:r>
                    </a:p>
                  </a:txBody>
                  <a:tcPr marL="7859" marR="7859" marT="7859" marB="0" anchor="ctr">
                    <a:lnL>
                      <a:noFill/>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ctr" fontAlgn="b"/>
                      <a:r>
                        <a:rPr lang="hr-HR" sz="1500" b="0" i="0" u="none" strike="noStrike" dirty="0">
                          <a:solidFill>
                            <a:srgbClr val="000000"/>
                          </a:solidFill>
                          <a:effectLst/>
                          <a:latin typeface="Arial" panose="020B0604020202020204" pitchFamily="34" charset="0"/>
                          <a:ea typeface="Arial" charset="0"/>
                          <a:cs typeface="Arial" panose="020B0604020202020204" pitchFamily="34" charset="0"/>
                        </a:rPr>
                        <a:t>2.3</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accent3">
                        <a:lumMod val="40000"/>
                        <a:lumOff val="60000"/>
                      </a:schemeClr>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65%</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25%</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10%</a:t>
                      </a:r>
                    </a:p>
                  </a:txBody>
                  <a:tcPr marL="10478" marR="10478" marT="10478" marB="0" anchor="ctr">
                    <a:lnL w="9525" cap="flat" cmpd="sng" algn="ctr">
                      <a:solidFill>
                        <a:srgbClr val="E8E8E8"/>
                      </a:solidFill>
                      <a:prstDash val="solid"/>
                      <a:round/>
                      <a:headEnd type="none" w="med" len="med"/>
                      <a:tailEnd type="none" w="med" len="med"/>
                    </a:lnL>
                    <a:lnR>
                      <a:noFill/>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extLst>
                  <a:ext uri="{0D108BD9-81ED-4DB2-BD59-A6C34878D82A}">
                    <a16:rowId xmlns:a16="http://schemas.microsoft.com/office/drawing/2014/main" val="1030586659"/>
                  </a:ext>
                </a:extLst>
              </a:tr>
              <a:tr h="529762">
                <a:tc>
                  <a:txBody>
                    <a:bodyPr/>
                    <a:lstStyle/>
                    <a:p>
                      <a:pPr marL="57150" indent="0" algn="l" fontAlgn="ctr"/>
                      <a:r>
                        <a:rPr lang="en-US" sz="1300" b="0" i="0" u="none" strike="noStrike" dirty="0">
                          <a:solidFill>
                            <a:srgbClr val="000000"/>
                          </a:solidFill>
                          <a:effectLst/>
                          <a:latin typeface="Arial" panose="020B0604020202020204" pitchFamily="34" charset="0"/>
                          <a:cs typeface="Arial" panose="020B0604020202020204" pitchFamily="34" charset="0"/>
                        </a:rPr>
                        <a:t>5. Integration: The way developmental education solutions and associated supports propel students into college coursework in intended program of study.</a:t>
                      </a:r>
                    </a:p>
                  </a:txBody>
                  <a:tcPr marL="7859" marR="7859" marT="7859" marB="0" anchor="ctr">
                    <a:lnL>
                      <a:noFill/>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ctr" fontAlgn="b"/>
                      <a:r>
                        <a:rPr lang="hr-HR" sz="1500" b="0" i="0" u="none" strike="noStrike" dirty="0">
                          <a:solidFill>
                            <a:srgbClr val="000000"/>
                          </a:solidFill>
                          <a:effectLst/>
                          <a:latin typeface="Arial" panose="020B0604020202020204" pitchFamily="34" charset="0"/>
                          <a:ea typeface="Arial" charset="0"/>
                          <a:cs typeface="Arial" panose="020B0604020202020204" pitchFamily="34" charset="0"/>
                        </a:rPr>
                        <a:t>2.2</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accent3">
                        <a:lumMod val="40000"/>
                        <a:lumOff val="60000"/>
                      </a:schemeClr>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62%</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29%</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10%</a:t>
                      </a:r>
                    </a:p>
                  </a:txBody>
                  <a:tcPr marL="10478" marR="10478" marT="10478" marB="0" anchor="ctr">
                    <a:lnL w="9525" cap="flat" cmpd="sng" algn="ctr">
                      <a:solidFill>
                        <a:srgbClr val="E8E8E8"/>
                      </a:solidFill>
                      <a:prstDash val="solid"/>
                      <a:round/>
                      <a:headEnd type="none" w="med" len="med"/>
                      <a:tailEnd type="none" w="med" len="med"/>
                    </a:lnL>
                    <a:lnR>
                      <a:noFill/>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extLst>
                  <a:ext uri="{0D108BD9-81ED-4DB2-BD59-A6C34878D82A}">
                    <a16:rowId xmlns:a16="http://schemas.microsoft.com/office/drawing/2014/main" val="1139503755"/>
                  </a:ext>
                </a:extLst>
              </a:tr>
              <a:tr h="682595">
                <a:tc>
                  <a:txBody>
                    <a:bodyPr/>
                    <a:lstStyle/>
                    <a:p>
                      <a:pPr marL="57150" indent="0" algn="l" fontAlgn="ctr"/>
                      <a:r>
                        <a:rPr lang="en-US" sz="1300" b="0" i="0" u="none" strike="noStrike" dirty="0">
                          <a:solidFill>
                            <a:srgbClr val="000000"/>
                          </a:solidFill>
                          <a:effectLst/>
                          <a:latin typeface="Arial" panose="020B0604020202020204" pitchFamily="34" charset="0"/>
                          <a:cs typeface="Arial" panose="020B0604020202020204" pitchFamily="34" charset="0"/>
                        </a:rPr>
                        <a:t>6. Embedded Student Supports: The way our institution embeds students’ </a:t>
                      </a:r>
                      <a:br>
                        <a:rPr lang="en-US" sz="1300" b="0" i="0" u="none" strike="noStrike" dirty="0">
                          <a:solidFill>
                            <a:srgbClr val="000000"/>
                          </a:solidFill>
                          <a:effectLst/>
                          <a:latin typeface="Arial" panose="020B0604020202020204" pitchFamily="34" charset="0"/>
                          <a:cs typeface="Arial" panose="020B0604020202020204" pitchFamily="34" charset="0"/>
                        </a:rPr>
                      </a:br>
                      <a:r>
                        <a:rPr lang="en-US" sz="1300" b="0" i="0" u="none" strike="noStrike" dirty="0">
                          <a:solidFill>
                            <a:srgbClr val="000000"/>
                          </a:solidFill>
                          <a:effectLst/>
                          <a:latin typeface="Arial" panose="020B0604020202020204" pitchFamily="34" charset="0"/>
                          <a:cs typeface="Arial" panose="020B0604020202020204" pitchFamily="34" charset="0"/>
                        </a:rPr>
                        <a:t>academic and non-academic supports into developmental education </a:t>
                      </a:r>
                      <a:br>
                        <a:rPr lang="en-US" sz="1300" b="0" i="0" u="none" strike="noStrike" dirty="0">
                          <a:solidFill>
                            <a:srgbClr val="000000"/>
                          </a:solidFill>
                          <a:effectLst/>
                          <a:latin typeface="Arial" panose="020B0604020202020204" pitchFamily="34" charset="0"/>
                          <a:cs typeface="Arial" panose="020B0604020202020204" pitchFamily="34" charset="0"/>
                        </a:rPr>
                      </a:br>
                      <a:r>
                        <a:rPr lang="en-US" sz="1300" b="0" i="0" u="none" strike="noStrike" dirty="0">
                          <a:solidFill>
                            <a:srgbClr val="000000"/>
                          </a:solidFill>
                          <a:effectLst/>
                          <a:latin typeface="Arial" panose="020B0604020202020204" pitchFamily="34" charset="0"/>
                          <a:cs typeface="Arial" panose="020B0604020202020204" pitchFamily="34" charset="0"/>
                        </a:rPr>
                        <a:t>instructional delivery and curriculum.</a:t>
                      </a:r>
                    </a:p>
                  </a:txBody>
                  <a:tcPr marL="7859" marR="7859" marT="7859" marB="0" anchor="ctr">
                    <a:lnL>
                      <a:noFill/>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ctr" fontAlgn="b"/>
                      <a:r>
                        <a:rPr lang="hr-HR" sz="1500" b="0" i="0" u="none" strike="noStrike" dirty="0">
                          <a:solidFill>
                            <a:srgbClr val="000000"/>
                          </a:solidFill>
                          <a:effectLst/>
                          <a:latin typeface="Arial" panose="020B0604020202020204" pitchFamily="34" charset="0"/>
                          <a:ea typeface="Arial" charset="0"/>
                          <a:cs typeface="Arial" panose="020B0604020202020204" pitchFamily="34" charset="0"/>
                        </a:rPr>
                        <a:t>2.4</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accent3">
                        <a:lumMod val="40000"/>
                        <a:lumOff val="60000"/>
                      </a:schemeClr>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67%</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27%</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7%</a:t>
                      </a:r>
                    </a:p>
                  </a:txBody>
                  <a:tcPr marL="10478" marR="10478" marT="10478" marB="0" anchor="ctr">
                    <a:lnL w="9525" cap="flat" cmpd="sng" algn="ctr">
                      <a:solidFill>
                        <a:srgbClr val="E8E8E8"/>
                      </a:solidFill>
                      <a:prstDash val="solid"/>
                      <a:round/>
                      <a:headEnd type="none" w="med" len="med"/>
                      <a:tailEnd type="none" w="med" len="med"/>
                    </a:lnL>
                    <a:lnR>
                      <a:noFill/>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extLst>
                  <a:ext uri="{0D108BD9-81ED-4DB2-BD59-A6C34878D82A}">
                    <a16:rowId xmlns:a16="http://schemas.microsoft.com/office/drawing/2014/main" val="3165777935"/>
                  </a:ext>
                </a:extLst>
              </a:tr>
              <a:tr h="529762">
                <a:tc>
                  <a:txBody>
                    <a:bodyPr/>
                    <a:lstStyle/>
                    <a:p>
                      <a:pPr marL="57150" indent="0" algn="l" fontAlgn="ctr"/>
                      <a:r>
                        <a:rPr lang="en-US" sz="1300" b="0" i="0" u="none" strike="noStrike" dirty="0">
                          <a:solidFill>
                            <a:srgbClr val="000000"/>
                          </a:solidFill>
                          <a:effectLst/>
                          <a:latin typeface="Arial" panose="020B0604020202020204" pitchFamily="34" charset="0"/>
                          <a:cs typeface="Arial" panose="020B0604020202020204" pitchFamily="34" charset="0"/>
                        </a:rPr>
                        <a:t>7. Accurate Placement: The way our institution assesses students' academic and nonacademic strengths and weaknesses prior to or upon entry.</a:t>
                      </a:r>
                    </a:p>
                  </a:txBody>
                  <a:tcPr marL="7859" marR="7859" marT="7859" marB="0" anchor="ctr">
                    <a:lnL>
                      <a:noFill/>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ctr" fontAlgn="b"/>
                      <a:r>
                        <a:rPr lang="hr-HR" sz="1500" b="0" i="0" u="none" strike="noStrike" dirty="0">
                          <a:solidFill>
                            <a:srgbClr val="000000"/>
                          </a:solidFill>
                          <a:effectLst/>
                          <a:latin typeface="Arial" panose="020B0604020202020204" pitchFamily="34" charset="0"/>
                          <a:ea typeface="Arial" charset="0"/>
                          <a:cs typeface="Arial" panose="020B0604020202020204" pitchFamily="34" charset="0"/>
                        </a:rPr>
                        <a:t>2.4</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accent3">
                        <a:lumMod val="40000"/>
                        <a:lumOff val="60000"/>
                      </a:schemeClr>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56%</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40%</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4%</a:t>
                      </a:r>
                    </a:p>
                  </a:txBody>
                  <a:tcPr marL="10478" marR="10478" marT="10478" marB="0" anchor="ctr">
                    <a:lnL w="9525" cap="flat" cmpd="sng" algn="ctr">
                      <a:solidFill>
                        <a:srgbClr val="E8E8E8"/>
                      </a:solidFill>
                      <a:prstDash val="solid"/>
                      <a:round/>
                      <a:headEnd type="none" w="med" len="med"/>
                      <a:tailEnd type="none" w="med" len="med"/>
                    </a:lnL>
                    <a:lnR>
                      <a:noFill/>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extLst>
                  <a:ext uri="{0D108BD9-81ED-4DB2-BD59-A6C34878D82A}">
                    <a16:rowId xmlns:a16="http://schemas.microsoft.com/office/drawing/2014/main" val="2855486903"/>
                  </a:ext>
                </a:extLst>
              </a:tr>
              <a:tr h="529762">
                <a:tc>
                  <a:txBody>
                    <a:bodyPr/>
                    <a:lstStyle/>
                    <a:p>
                      <a:pPr marL="57150" indent="0" algn="l" fontAlgn="ctr"/>
                      <a:r>
                        <a:rPr lang="en-US" sz="1300" b="0" i="0" u="none" strike="noStrike" dirty="0">
                          <a:solidFill>
                            <a:srgbClr val="000000"/>
                          </a:solidFill>
                          <a:effectLst/>
                          <a:latin typeface="Arial" panose="020B0604020202020204" pitchFamily="34" charset="0"/>
                          <a:cs typeface="Arial" panose="020B0604020202020204" pitchFamily="34" charset="0"/>
                        </a:rPr>
                        <a:t>8. Refinement: The systems to learn from our reform efforts and how we use those insights to refine reform activities.</a:t>
                      </a:r>
                    </a:p>
                  </a:txBody>
                  <a:tcPr marL="7859" marR="7859" marT="7859" marB="0" anchor="ctr">
                    <a:lnL>
                      <a:noFill/>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ctr" fontAlgn="b"/>
                      <a:r>
                        <a:rPr lang="hr-HR" sz="1500" b="0" i="0" u="none" strike="noStrike" dirty="0">
                          <a:solidFill>
                            <a:srgbClr val="000000"/>
                          </a:solidFill>
                          <a:effectLst/>
                          <a:latin typeface="Arial" panose="020B0604020202020204" pitchFamily="34" charset="0"/>
                          <a:ea typeface="Arial" charset="0"/>
                          <a:cs typeface="Arial" panose="020B0604020202020204" pitchFamily="34" charset="0"/>
                        </a:rPr>
                        <a:t>2.2</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accent3">
                        <a:lumMod val="40000"/>
                        <a:lumOff val="60000"/>
                      </a:schemeClr>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60%</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40%</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0%</a:t>
                      </a:r>
                    </a:p>
                  </a:txBody>
                  <a:tcPr marL="10478" marR="10478" marT="10478" marB="0" anchor="ctr">
                    <a:lnL w="9525" cap="flat" cmpd="sng" algn="ctr">
                      <a:solidFill>
                        <a:srgbClr val="E8E8E8"/>
                      </a:solidFill>
                      <a:prstDash val="solid"/>
                      <a:round/>
                      <a:headEnd type="none" w="med" len="med"/>
                      <a:tailEnd type="none" w="med" len="med"/>
                    </a:lnL>
                    <a:lnR>
                      <a:noFill/>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extLst>
                  <a:ext uri="{0D108BD9-81ED-4DB2-BD59-A6C34878D82A}">
                    <a16:rowId xmlns:a16="http://schemas.microsoft.com/office/drawing/2014/main" val="1761985214"/>
                  </a:ext>
                </a:extLst>
              </a:tr>
              <a:tr h="529762">
                <a:tc>
                  <a:txBody>
                    <a:bodyPr/>
                    <a:lstStyle/>
                    <a:p>
                      <a:pPr marL="57150" indent="0" algn="l" fontAlgn="ctr"/>
                      <a:r>
                        <a:rPr lang="en-US" sz="1300" b="0" i="0" u="none" strike="noStrike" dirty="0">
                          <a:solidFill>
                            <a:srgbClr val="000000"/>
                          </a:solidFill>
                          <a:effectLst/>
                          <a:latin typeface="Arial" panose="020B0604020202020204" pitchFamily="34" charset="0"/>
                          <a:cs typeface="Arial" panose="020B0604020202020204" pitchFamily="34" charset="0"/>
                        </a:rPr>
                        <a:t>9. Scaling: The degree of institutional commitment to developmental education solution's potential to improve academic success and student progression.</a:t>
                      </a:r>
                    </a:p>
                  </a:txBody>
                  <a:tcPr marL="7859" marR="7859" marT="7859" marB="0" anchor="ctr">
                    <a:lnL>
                      <a:noFill/>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ctr" fontAlgn="b"/>
                      <a:r>
                        <a:rPr lang="hr-HR" sz="1500" b="0" i="0" u="none" strike="noStrike" dirty="0">
                          <a:solidFill>
                            <a:srgbClr val="000000"/>
                          </a:solidFill>
                          <a:effectLst/>
                          <a:latin typeface="Arial" panose="020B0604020202020204" pitchFamily="34" charset="0"/>
                          <a:ea typeface="Arial" charset="0"/>
                          <a:cs typeface="Arial" panose="020B0604020202020204" pitchFamily="34" charset="0"/>
                        </a:rPr>
                        <a:t>2.3</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accent3">
                        <a:lumMod val="40000"/>
                        <a:lumOff val="60000"/>
                      </a:schemeClr>
                    </a:solidFill>
                  </a:tcPr>
                </a:tc>
                <a:tc>
                  <a:txBody>
                    <a:bodyPr/>
                    <a:lstStyle/>
                    <a:p>
                      <a:pPr algn="ctr" fontAlgn="b"/>
                      <a:r>
                        <a:rPr lang="mr-IN" sz="1500" b="0" i="0" u="none" strike="noStrike">
                          <a:solidFill>
                            <a:srgbClr val="222222"/>
                          </a:solidFill>
                          <a:effectLst/>
                          <a:latin typeface="Arial" panose="020B0604020202020204" pitchFamily="34" charset="0"/>
                          <a:ea typeface="Arial" charset="0"/>
                          <a:cs typeface="Arial" charset="0"/>
                        </a:rPr>
                        <a:t>73%</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20%</a:t>
                      </a:r>
                    </a:p>
                  </a:txBody>
                  <a:tcPr marL="10478" marR="10478" marT="10478" marB="0"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tc>
                  <a:txBody>
                    <a:bodyPr/>
                    <a:lstStyle/>
                    <a:p>
                      <a:pPr algn="ctr" fontAlgn="b"/>
                      <a:r>
                        <a:rPr lang="mr-IN" sz="1500" b="0" i="0" u="none" strike="noStrike" dirty="0">
                          <a:solidFill>
                            <a:srgbClr val="222222"/>
                          </a:solidFill>
                          <a:effectLst/>
                          <a:latin typeface="Arial" panose="020B0604020202020204" pitchFamily="34" charset="0"/>
                          <a:ea typeface="Arial" charset="0"/>
                          <a:cs typeface="Arial" charset="0"/>
                        </a:rPr>
                        <a:t>7%</a:t>
                      </a:r>
                    </a:p>
                  </a:txBody>
                  <a:tcPr marL="10478" marR="10478" marT="10478" marB="0" anchor="ctr">
                    <a:lnL w="9525" cap="flat" cmpd="sng" algn="ctr">
                      <a:solidFill>
                        <a:srgbClr val="E8E8E8"/>
                      </a:solidFill>
                      <a:prstDash val="solid"/>
                      <a:round/>
                      <a:headEnd type="none" w="med" len="med"/>
                      <a:tailEnd type="none" w="med" len="med"/>
                    </a:lnL>
                    <a:lnR>
                      <a:noFill/>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chemeClr val="bg1"/>
                    </a:solidFill>
                  </a:tcPr>
                </a:tc>
                <a:extLst>
                  <a:ext uri="{0D108BD9-81ED-4DB2-BD59-A6C34878D82A}">
                    <a16:rowId xmlns:a16="http://schemas.microsoft.com/office/drawing/2014/main" val="174437953"/>
                  </a:ext>
                </a:extLst>
              </a:tr>
            </a:tbl>
          </a:graphicData>
        </a:graphic>
      </p:graphicFrame>
      <p:graphicFrame>
        <p:nvGraphicFramePr>
          <p:cNvPr id="3" name="Table 2">
            <a:extLst>
              <a:ext uri="{FF2B5EF4-FFF2-40B4-BE49-F238E27FC236}">
                <a16:creationId xmlns:a16="http://schemas.microsoft.com/office/drawing/2014/main" id="{CF17321B-3D69-4663-AE98-003318B75294}"/>
              </a:ext>
            </a:extLst>
          </p:cNvPr>
          <p:cNvGraphicFramePr>
            <a:graphicFrameLocks noGrp="1"/>
          </p:cNvGraphicFramePr>
          <p:nvPr/>
        </p:nvGraphicFramePr>
        <p:xfrm>
          <a:off x="457199" y="1835061"/>
          <a:ext cx="9144001" cy="412006"/>
        </p:xfrm>
        <a:graphic>
          <a:graphicData uri="http://schemas.openxmlformats.org/drawingml/2006/table">
            <a:tbl>
              <a:tblPr/>
              <a:tblGrid>
                <a:gridCol w="6524369">
                  <a:extLst>
                    <a:ext uri="{9D8B030D-6E8A-4147-A177-3AD203B41FA5}">
                      <a16:colId xmlns:a16="http://schemas.microsoft.com/office/drawing/2014/main" val="4177041454"/>
                    </a:ext>
                  </a:extLst>
                </a:gridCol>
                <a:gridCol w="654908">
                  <a:extLst>
                    <a:ext uri="{9D8B030D-6E8A-4147-A177-3AD203B41FA5}">
                      <a16:colId xmlns:a16="http://schemas.microsoft.com/office/drawing/2014/main" val="203451995"/>
                    </a:ext>
                  </a:extLst>
                </a:gridCol>
                <a:gridCol w="654908">
                  <a:extLst>
                    <a:ext uri="{9D8B030D-6E8A-4147-A177-3AD203B41FA5}">
                      <a16:colId xmlns:a16="http://schemas.microsoft.com/office/drawing/2014/main" val="2023687307"/>
                    </a:ext>
                  </a:extLst>
                </a:gridCol>
                <a:gridCol w="654908">
                  <a:extLst>
                    <a:ext uri="{9D8B030D-6E8A-4147-A177-3AD203B41FA5}">
                      <a16:colId xmlns:a16="http://schemas.microsoft.com/office/drawing/2014/main" val="2567848938"/>
                    </a:ext>
                  </a:extLst>
                </a:gridCol>
                <a:gridCol w="654908">
                  <a:extLst>
                    <a:ext uri="{9D8B030D-6E8A-4147-A177-3AD203B41FA5}">
                      <a16:colId xmlns:a16="http://schemas.microsoft.com/office/drawing/2014/main" val="1328891933"/>
                    </a:ext>
                  </a:extLst>
                </a:gridCol>
              </a:tblGrid>
              <a:tr h="412006">
                <a:tc>
                  <a:txBody>
                    <a:bodyPr/>
                    <a:lstStyle/>
                    <a:p>
                      <a:pPr algn="l"/>
                      <a:r>
                        <a:rPr lang="en-US" sz="900" b="1" dirty="0">
                          <a:solidFill>
                            <a:srgbClr val="737373"/>
                          </a:solidFill>
                          <a:effectLst/>
                          <a:latin typeface="Arial" panose="020B0604020202020204" pitchFamily="34" charset="0"/>
                          <a:cs typeface="Arial" panose="020B0604020202020204" pitchFamily="34" charset="0"/>
                        </a:rPr>
                        <a:t>DE Group</a:t>
                      </a:r>
                    </a:p>
                  </a:txBody>
                  <a:tcPr marL="89566" marR="89566" marT="44784" marB="44784" anchor="ctr">
                    <a:lnL>
                      <a:noFill/>
                    </a:lnL>
                    <a:lnR>
                      <a:noFill/>
                    </a:lnR>
                    <a:lnT>
                      <a:noFill/>
                    </a:lnT>
                    <a:lnB w="9525" cap="flat" cmpd="sng" algn="ctr">
                      <a:solidFill>
                        <a:srgbClr val="E8E8E8"/>
                      </a:solidFill>
                      <a:prstDash val="solid"/>
                      <a:round/>
                      <a:headEnd type="none" w="med" len="med"/>
                      <a:tailEnd type="none" w="med" len="med"/>
                    </a:lnB>
                    <a:solidFill>
                      <a:srgbClr val="FFFFFF"/>
                    </a:solidFill>
                  </a:tcPr>
                </a:tc>
                <a:tc>
                  <a:txBody>
                    <a:bodyPr/>
                    <a:lstStyle/>
                    <a:p>
                      <a:pPr algn="ctr"/>
                      <a:r>
                        <a:rPr lang="en-US" sz="900" b="1" dirty="0">
                          <a:solidFill>
                            <a:srgbClr val="737373"/>
                          </a:solidFill>
                          <a:effectLst/>
                          <a:latin typeface="Arial" panose="020B0604020202020204" pitchFamily="34" charset="0"/>
                          <a:cs typeface="Arial" panose="020B0604020202020204" pitchFamily="34" charset="0"/>
                        </a:rPr>
                        <a:t>Average Rating</a:t>
                      </a:r>
                    </a:p>
                  </a:txBody>
                  <a:tcPr marL="89566" marR="89566" marT="44784" marB="44784" anchor="ctr">
                    <a:lnL>
                      <a:noFill/>
                    </a:lnL>
                    <a:lnR>
                      <a:noFill/>
                    </a:lnR>
                    <a:lnT>
                      <a:noFill/>
                    </a:lnT>
                    <a:lnB w="9525" cap="flat" cmpd="sng" algn="ctr">
                      <a:solidFill>
                        <a:srgbClr val="E8E8E8"/>
                      </a:solidFill>
                      <a:prstDash val="solid"/>
                      <a:round/>
                      <a:headEnd type="none" w="med" len="med"/>
                      <a:tailEnd type="none" w="med" len="med"/>
                    </a:lnB>
                    <a:solidFill>
                      <a:srgbClr val="FFFFFF"/>
                    </a:solidFill>
                  </a:tcPr>
                </a:tc>
                <a:tc>
                  <a:txBody>
                    <a:bodyPr/>
                    <a:lstStyle/>
                    <a:p>
                      <a:pPr algn="ctr"/>
                      <a:r>
                        <a:rPr lang="en-US" sz="900" b="1" dirty="0">
                          <a:solidFill>
                            <a:srgbClr val="737373"/>
                          </a:solidFill>
                          <a:effectLst/>
                          <a:latin typeface="Arial" panose="020B0604020202020204" pitchFamily="34" charset="0"/>
                          <a:cs typeface="Arial" panose="020B0604020202020204" pitchFamily="34" charset="0"/>
                        </a:rPr>
                        <a:t>1/2 Rating</a:t>
                      </a:r>
                    </a:p>
                  </a:txBody>
                  <a:tcPr marL="89566" marR="89566" marT="44784" marB="44784" anchor="ctr">
                    <a:lnL>
                      <a:noFill/>
                    </a:lnL>
                    <a:lnR>
                      <a:noFill/>
                    </a:lnR>
                    <a:lnT>
                      <a:noFill/>
                    </a:lnT>
                    <a:lnB w="9525" cap="flat" cmpd="sng" algn="ctr">
                      <a:solidFill>
                        <a:srgbClr val="E8E8E8"/>
                      </a:solidFill>
                      <a:prstDash val="solid"/>
                      <a:round/>
                      <a:headEnd type="none" w="med" len="med"/>
                      <a:tailEnd type="none" w="med" len="med"/>
                    </a:lnB>
                    <a:solidFill>
                      <a:srgbClr val="FFFFFF"/>
                    </a:solidFill>
                  </a:tcPr>
                </a:tc>
                <a:tc>
                  <a:txBody>
                    <a:bodyPr/>
                    <a:lstStyle/>
                    <a:p>
                      <a:pPr algn="ctr"/>
                      <a:r>
                        <a:rPr lang="en-US" sz="900" b="1" dirty="0">
                          <a:solidFill>
                            <a:srgbClr val="737373"/>
                          </a:solidFill>
                          <a:effectLst/>
                          <a:latin typeface="Arial" panose="020B0604020202020204" pitchFamily="34" charset="0"/>
                          <a:cs typeface="Arial" panose="020B0604020202020204" pitchFamily="34" charset="0"/>
                        </a:rPr>
                        <a:t>3 Rating</a:t>
                      </a:r>
                    </a:p>
                  </a:txBody>
                  <a:tcPr marL="89566" marR="89566" marT="44784" marB="44784" anchor="ctr">
                    <a:lnL>
                      <a:noFill/>
                    </a:lnL>
                    <a:lnR>
                      <a:noFill/>
                    </a:lnR>
                    <a:lnT>
                      <a:noFill/>
                    </a:lnT>
                    <a:lnB w="9525" cap="flat" cmpd="sng" algn="ctr">
                      <a:solidFill>
                        <a:srgbClr val="E8E8E8"/>
                      </a:solidFill>
                      <a:prstDash val="solid"/>
                      <a:round/>
                      <a:headEnd type="none" w="med" len="med"/>
                      <a:tailEnd type="none" w="med" len="med"/>
                    </a:lnB>
                    <a:solidFill>
                      <a:srgbClr val="FFFFFF"/>
                    </a:solidFill>
                  </a:tcPr>
                </a:tc>
                <a:tc>
                  <a:txBody>
                    <a:bodyPr/>
                    <a:lstStyle/>
                    <a:p>
                      <a:pPr algn="ctr"/>
                      <a:r>
                        <a:rPr lang="en-US" sz="900" b="1" dirty="0">
                          <a:solidFill>
                            <a:srgbClr val="222222"/>
                          </a:solidFill>
                          <a:effectLst/>
                          <a:latin typeface="Arial" panose="020B0604020202020204" pitchFamily="34" charset="0"/>
                          <a:cs typeface="Arial" panose="020B0604020202020204" pitchFamily="34" charset="0"/>
                        </a:rPr>
                        <a:t>4 Rating</a:t>
                      </a:r>
                    </a:p>
                  </a:txBody>
                  <a:tcPr marL="89566" marR="89566" marT="44784" marB="44784" anchor="ctr">
                    <a:lnL>
                      <a:noFill/>
                    </a:lnL>
                    <a:lnR>
                      <a:noFill/>
                    </a:lnR>
                    <a:lnT>
                      <a:noFill/>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930575286"/>
                  </a:ext>
                </a:extLst>
              </a:tr>
            </a:tbl>
          </a:graphicData>
        </a:graphic>
      </p:graphicFrame>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13</a:t>
            </a:fld>
            <a:endParaRPr lang="en-US" dirty="0"/>
          </a:p>
        </p:txBody>
      </p:sp>
      <p:sp>
        <p:nvSpPr>
          <p:cNvPr id="4" name="Title 3">
            <a:extLst>
              <a:ext uri="{FF2B5EF4-FFF2-40B4-BE49-F238E27FC236}">
                <a16:creationId xmlns:a16="http://schemas.microsoft.com/office/drawing/2014/main" id="{5E6C5C3E-C05D-E047-88E5-F0353411D7D0}"/>
              </a:ext>
            </a:extLst>
          </p:cNvPr>
          <p:cNvSpPr>
            <a:spLocks noGrp="1"/>
          </p:cNvSpPr>
          <p:nvPr>
            <p:ph type="title"/>
          </p:nvPr>
        </p:nvSpPr>
        <p:spPr/>
        <p:txBody>
          <a:bodyPr/>
          <a:lstStyle/>
          <a:p>
            <a:r>
              <a:rPr lang="en-US" dirty="0"/>
              <a:t>Developmental Education</a:t>
            </a:r>
          </a:p>
        </p:txBody>
      </p:sp>
      <p:sp>
        <p:nvSpPr>
          <p:cNvPr id="13" name="Text Placeholder 12">
            <a:extLst>
              <a:ext uri="{FF2B5EF4-FFF2-40B4-BE49-F238E27FC236}">
                <a16:creationId xmlns:a16="http://schemas.microsoft.com/office/drawing/2014/main" id="{829C7785-5180-834E-BD37-9B06906D702D}"/>
              </a:ext>
            </a:extLst>
          </p:cNvPr>
          <p:cNvSpPr>
            <a:spLocks noGrp="1"/>
          </p:cNvSpPr>
          <p:nvPr>
            <p:ph type="body" sz="quarter" idx="13"/>
          </p:nvPr>
        </p:nvSpPr>
        <p:spPr>
          <a:xfrm>
            <a:off x="457200" y="852145"/>
            <a:ext cx="6536267" cy="814610"/>
          </a:xfrm>
        </p:spPr>
        <p:txBody>
          <a:bodyPr/>
          <a:lstStyle/>
          <a:p>
            <a:pPr>
              <a:spcAft>
                <a:spcPts val="0"/>
              </a:spcAft>
            </a:pPr>
            <a:r>
              <a:rPr lang="en-US" sz="1300" dirty="0">
                <a:solidFill>
                  <a:srgbClr val="272727"/>
                </a:solidFill>
              </a:rPr>
              <a:t>The institution’s capacity for comprehensive and integrated approaches for supporting and expediting students’ progression through developmental education to gateway, college-level course success and completion.</a:t>
            </a:r>
          </a:p>
        </p:txBody>
      </p:sp>
      <p:sp>
        <p:nvSpPr>
          <p:cNvPr id="9" name="Rectangle 8">
            <a:extLst>
              <a:ext uri="{FF2B5EF4-FFF2-40B4-BE49-F238E27FC236}">
                <a16:creationId xmlns:a16="http://schemas.microsoft.com/office/drawing/2014/main" id="{A421D294-4F72-1946-A3B0-6A1B105DF24C}"/>
              </a:ext>
            </a:extLst>
          </p:cNvPr>
          <p:cNvSpPr/>
          <p:nvPr/>
        </p:nvSpPr>
        <p:spPr>
          <a:xfrm>
            <a:off x="7828913" y="-9105"/>
            <a:ext cx="2229487" cy="280457"/>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5" b="1">
                <a:latin typeface="Arial" panose="020B0604020202020204" pitchFamily="34" charset="0"/>
                <a:cs typeface="Arial" panose="020B0604020202020204" pitchFamily="34" charset="0"/>
              </a:rPr>
              <a:t>EXAMPLE CONTENT</a:t>
            </a:r>
            <a:endParaRPr lang="en-US" sz="1485"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29848CE-0117-E342-BBCE-26E1B3DFF9CF}"/>
              </a:ext>
            </a:extLst>
          </p:cNvPr>
          <p:cNvPicPr>
            <a:picLocks noChangeAspect="1"/>
          </p:cNvPicPr>
          <p:nvPr/>
        </p:nvPicPr>
        <p:blipFill>
          <a:blip r:embed="rId3"/>
          <a:srcRect/>
          <a:stretch/>
        </p:blipFill>
        <p:spPr>
          <a:xfrm>
            <a:off x="8652791" y="271120"/>
            <a:ext cx="1106424" cy="1106424"/>
          </a:xfrm>
          <a:prstGeom prst="rect">
            <a:avLst/>
          </a:prstGeom>
        </p:spPr>
      </p:pic>
    </p:spTree>
    <p:extLst>
      <p:ext uri="{BB962C8B-B14F-4D97-AF65-F5344CB8AC3E}">
        <p14:creationId xmlns:p14="http://schemas.microsoft.com/office/powerpoint/2010/main" val="177371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14</a:t>
            </a:fld>
            <a:endParaRPr lang="en-US" dirty="0"/>
          </a:p>
        </p:txBody>
      </p:sp>
      <p:sp>
        <p:nvSpPr>
          <p:cNvPr id="4" name="Title 3">
            <a:extLst>
              <a:ext uri="{FF2B5EF4-FFF2-40B4-BE49-F238E27FC236}">
                <a16:creationId xmlns:a16="http://schemas.microsoft.com/office/drawing/2014/main" id="{5E6C5C3E-C05D-E047-88E5-F0353411D7D0}"/>
              </a:ext>
            </a:extLst>
          </p:cNvPr>
          <p:cNvSpPr>
            <a:spLocks noGrp="1"/>
          </p:cNvSpPr>
          <p:nvPr>
            <p:ph type="title"/>
          </p:nvPr>
        </p:nvSpPr>
        <p:spPr/>
        <p:txBody>
          <a:bodyPr/>
          <a:lstStyle/>
          <a:p>
            <a:r>
              <a:rPr lang="en-US" dirty="0"/>
              <a:t>Developmental Education</a:t>
            </a:r>
          </a:p>
        </p:txBody>
      </p:sp>
      <p:sp>
        <p:nvSpPr>
          <p:cNvPr id="13" name="Text Placeholder 12">
            <a:extLst>
              <a:ext uri="{FF2B5EF4-FFF2-40B4-BE49-F238E27FC236}">
                <a16:creationId xmlns:a16="http://schemas.microsoft.com/office/drawing/2014/main" id="{829C7785-5180-834E-BD37-9B06906D702D}"/>
              </a:ext>
            </a:extLst>
          </p:cNvPr>
          <p:cNvSpPr>
            <a:spLocks noGrp="1"/>
          </p:cNvSpPr>
          <p:nvPr>
            <p:ph type="body" sz="quarter" idx="13"/>
          </p:nvPr>
        </p:nvSpPr>
        <p:spPr>
          <a:xfrm>
            <a:off x="457200" y="852145"/>
            <a:ext cx="6553200" cy="814610"/>
          </a:xfrm>
        </p:spPr>
        <p:txBody>
          <a:bodyPr/>
          <a:lstStyle/>
          <a:p>
            <a:pPr>
              <a:spcAft>
                <a:spcPts val="0"/>
              </a:spcAft>
            </a:pPr>
            <a:r>
              <a:rPr lang="en-US" dirty="0">
                <a:solidFill>
                  <a:srgbClr val="272727"/>
                </a:solidFill>
              </a:rPr>
              <a:t>The institution’s capacity for comprehensive and integrated approaches for supporting and expediting students’ progression through developmental education to gateway, college-level course success and completion.</a:t>
            </a:r>
          </a:p>
        </p:txBody>
      </p:sp>
      <p:pic>
        <p:nvPicPr>
          <p:cNvPr id="7" name="Picture 6">
            <a:extLst>
              <a:ext uri="{FF2B5EF4-FFF2-40B4-BE49-F238E27FC236}">
                <a16:creationId xmlns:a16="http://schemas.microsoft.com/office/drawing/2014/main" id="{43A787D1-1A26-6C4B-BFB8-99D9703B2563}"/>
              </a:ext>
            </a:extLst>
          </p:cNvPr>
          <p:cNvPicPr>
            <a:picLocks noChangeAspect="1"/>
          </p:cNvPicPr>
          <p:nvPr/>
        </p:nvPicPr>
        <p:blipFill>
          <a:blip r:embed="rId3"/>
          <a:srcRect/>
          <a:stretch/>
        </p:blipFill>
        <p:spPr>
          <a:xfrm>
            <a:off x="8652791" y="271120"/>
            <a:ext cx="1106424" cy="1106424"/>
          </a:xfrm>
          <a:prstGeom prst="rect">
            <a:avLst/>
          </a:prstGeom>
        </p:spPr>
      </p:pic>
    </p:spTree>
    <p:extLst>
      <p:ext uri="{BB962C8B-B14F-4D97-AF65-F5344CB8AC3E}">
        <p14:creationId xmlns:p14="http://schemas.microsoft.com/office/powerpoint/2010/main" val="352766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C1979-280A-CF4E-9ECC-33F115AC6CDB}"/>
              </a:ext>
            </a:extLst>
          </p:cNvPr>
          <p:cNvSpPr>
            <a:spLocks noGrp="1"/>
          </p:cNvSpPr>
          <p:nvPr>
            <p:ph type="sldNum" sz="quarter" idx="12"/>
          </p:nvPr>
        </p:nvSpPr>
        <p:spPr/>
        <p:txBody>
          <a:bodyPr/>
          <a:lstStyle/>
          <a:p>
            <a:fld id="{EAC09B8A-A173-8645-BA36-7700F170816C}" type="slidenum">
              <a:rPr lang="en-US" smtClean="0"/>
              <a:t>15</a:t>
            </a:fld>
            <a:endParaRPr lang="en-US" dirty="0"/>
          </a:p>
        </p:txBody>
      </p:sp>
      <p:sp>
        <p:nvSpPr>
          <p:cNvPr id="3" name="Picture Placeholder 2">
            <a:extLst>
              <a:ext uri="{FF2B5EF4-FFF2-40B4-BE49-F238E27FC236}">
                <a16:creationId xmlns:a16="http://schemas.microsoft.com/office/drawing/2014/main" id="{E4A5C45F-ADCA-3B40-90AF-6E36904CAD09}"/>
              </a:ext>
            </a:extLst>
          </p:cNvPr>
          <p:cNvSpPr>
            <a:spLocks noGrp="1"/>
          </p:cNvSpPr>
          <p:nvPr>
            <p:ph type="pic" sz="quarter" idx="14"/>
          </p:nvPr>
        </p:nvSpPr>
        <p:spPr/>
      </p:sp>
    </p:spTree>
    <p:extLst>
      <p:ext uri="{BB962C8B-B14F-4D97-AF65-F5344CB8AC3E}">
        <p14:creationId xmlns:p14="http://schemas.microsoft.com/office/powerpoint/2010/main" val="2492142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DAC7E6-F66B-9942-BE8C-C7EC3C3EE678}"/>
              </a:ext>
            </a:extLst>
          </p:cNvPr>
          <p:cNvSpPr>
            <a:spLocks noGrp="1"/>
          </p:cNvSpPr>
          <p:nvPr>
            <p:ph type="sldNum" sz="quarter" idx="12"/>
          </p:nvPr>
        </p:nvSpPr>
        <p:spPr/>
        <p:txBody>
          <a:bodyPr/>
          <a:lstStyle/>
          <a:p>
            <a:fld id="{EAC09B8A-A173-8645-BA36-7700F170816C}" type="slidenum">
              <a:rPr lang="en-US" smtClean="0"/>
              <a:t>16</a:t>
            </a:fld>
            <a:endParaRPr lang="en-US" dirty="0"/>
          </a:p>
        </p:txBody>
      </p:sp>
    </p:spTree>
    <p:extLst>
      <p:ext uri="{BB962C8B-B14F-4D97-AF65-F5344CB8AC3E}">
        <p14:creationId xmlns:p14="http://schemas.microsoft.com/office/powerpoint/2010/main" val="4158512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17</a:t>
            </a:fld>
            <a:endParaRPr lang="en-US" dirty="0"/>
          </a:p>
        </p:txBody>
      </p:sp>
      <p:sp>
        <p:nvSpPr>
          <p:cNvPr id="2" name="Picture Placeholder 1">
            <a:extLst>
              <a:ext uri="{FF2B5EF4-FFF2-40B4-BE49-F238E27FC236}">
                <a16:creationId xmlns:a16="http://schemas.microsoft.com/office/drawing/2014/main" id="{957F3821-68A7-7C44-A330-661DABEBC6CE}"/>
              </a:ext>
            </a:extLst>
          </p:cNvPr>
          <p:cNvSpPr>
            <a:spLocks noGrp="1"/>
          </p:cNvSpPr>
          <p:nvPr>
            <p:ph type="pic" sz="quarter" idx="14"/>
          </p:nvPr>
        </p:nvSpPr>
        <p:spPr/>
      </p:sp>
      <p:pic>
        <p:nvPicPr>
          <p:cNvPr id="4" name="Picture 3">
            <a:extLst>
              <a:ext uri="{FF2B5EF4-FFF2-40B4-BE49-F238E27FC236}">
                <a16:creationId xmlns:a16="http://schemas.microsoft.com/office/drawing/2014/main" id="{2A70AA20-03F9-6747-9DE5-5E74B84A2EED}"/>
              </a:ext>
            </a:extLst>
          </p:cNvPr>
          <p:cNvPicPr>
            <a:picLocks noChangeAspect="1"/>
          </p:cNvPicPr>
          <p:nvPr/>
        </p:nvPicPr>
        <p:blipFill rotWithShape="1">
          <a:blip r:embed="rId3"/>
          <a:srcRect l="30324" t="26910" r="26404" b="29547"/>
          <a:stretch/>
        </p:blipFill>
        <p:spPr>
          <a:xfrm>
            <a:off x="8646113" y="274231"/>
            <a:ext cx="1107921" cy="1114845"/>
          </a:xfrm>
          <a:prstGeom prst="rect">
            <a:avLst/>
          </a:prstGeom>
        </p:spPr>
      </p:pic>
      <p:sp>
        <p:nvSpPr>
          <p:cNvPr id="5" name="Oval 4">
            <a:extLst>
              <a:ext uri="{FF2B5EF4-FFF2-40B4-BE49-F238E27FC236}">
                <a16:creationId xmlns:a16="http://schemas.microsoft.com/office/drawing/2014/main" id="{A6561FD1-4717-8140-9620-ADD3B9362878}"/>
              </a:ext>
            </a:extLst>
          </p:cNvPr>
          <p:cNvSpPr/>
          <p:nvPr/>
        </p:nvSpPr>
        <p:spPr>
          <a:xfrm>
            <a:off x="8637898" y="269875"/>
            <a:ext cx="1080602" cy="1069976"/>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385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18</a:t>
            </a:fld>
            <a:endParaRPr lang="en-US" dirty="0"/>
          </a:p>
        </p:txBody>
      </p:sp>
      <p:pic>
        <p:nvPicPr>
          <p:cNvPr id="3" name="Picture 2">
            <a:extLst>
              <a:ext uri="{FF2B5EF4-FFF2-40B4-BE49-F238E27FC236}">
                <a16:creationId xmlns:a16="http://schemas.microsoft.com/office/drawing/2014/main" id="{95533628-D9A6-0E49-A97B-08A7C1F57145}"/>
              </a:ext>
            </a:extLst>
          </p:cNvPr>
          <p:cNvPicPr>
            <a:picLocks noChangeAspect="1"/>
          </p:cNvPicPr>
          <p:nvPr/>
        </p:nvPicPr>
        <p:blipFill rotWithShape="1">
          <a:blip r:embed="rId3"/>
          <a:srcRect l="30324" t="26910" r="26404" b="29547"/>
          <a:stretch/>
        </p:blipFill>
        <p:spPr>
          <a:xfrm>
            <a:off x="8646113" y="274231"/>
            <a:ext cx="1107921" cy="1114845"/>
          </a:xfrm>
          <a:prstGeom prst="rect">
            <a:avLst/>
          </a:prstGeom>
        </p:spPr>
      </p:pic>
      <p:sp>
        <p:nvSpPr>
          <p:cNvPr id="4" name="Oval 3">
            <a:extLst>
              <a:ext uri="{FF2B5EF4-FFF2-40B4-BE49-F238E27FC236}">
                <a16:creationId xmlns:a16="http://schemas.microsoft.com/office/drawing/2014/main" id="{1816B6D6-6A47-8B43-81B0-FAE7D0C8596A}"/>
              </a:ext>
            </a:extLst>
          </p:cNvPr>
          <p:cNvSpPr/>
          <p:nvPr/>
        </p:nvSpPr>
        <p:spPr>
          <a:xfrm>
            <a:off x="8637898" y="269875"/>
            <a:ext cx="1080602" cy="1069976"/>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127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19</a:t>
            </a:fld>
            <a:endParaRPr lang="en-US" dirty="0"/>
          </a:p>
        </p:txBody>
      </p:sp>
      <p:sp>
        <p:nvSpPr>
          <p:cNvPr id="2" name="Picture Placeholder 1">
            <a:extLst>
              <a:ext uri="{FF2B5EF4-FFF2-40B4-BE49-F238E27FC236}">
                <a16:creationId xmlns:a16="http://schemas.microsoft.com/office/drawing/2014/main" id="{01C3843D-B0F4-9F41-9316-931777A6CDDF}"/>
              </a:ext>
            </a:extLst>
          </p:cNvPr>
          <p:cNvSpPr>
            <a:spLocks noGrp="1"/>
          </p:cNvSpPr>
          <p:nvPr>
            <p:ph type="pic" sz="quarter" idx="14"/>
          </p:nvPr>
        </p:nvSpPr>
        <p:spPr/>
      </p:sp>
    </p:spTree>
    <p:extLst>
      <p:ext uri="{BB962C8B-B14F-4D97-AF65-F5344CB8AC3E}">
        <p14:creationId xmlns:p14="http://schemas.microsoft.com/office/powerpoint/2010/main" val="409631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02C84F-7C41-5640-8031-1415E14FE8C0}"/>
              </a:ext>
            </a:extLst>
          </p:cNvPr>
          <p:cNvSpPr>
            <a:spLocks noGrp="1"/>
          </p:cNvSpPr>
          <p:nvPr>
            <p:ph type="body" sz="quarter" idx="10"/>
          </p:nvPr>
        </p:nvSpPr>
        <p:spPr/>
        <p:txBody>
          <a:bodyPr/>
          <a:lstStyle/>
          <a:p>
            <a:r>
              <a:rPr lang="en-US" dirty="0"/>
              <a:t>SENSE-MAKING &amp; </a:t>
            </a:r>
            <a:br>
              <a:rPr lang="en-US" dirty="0"/>
            </a:br>
            <a:r>
              <a:rPr lang="en-US" dirty="0"/>
              <a:t>PLANNING MEETING</a:t>
            </a:r>
          </a:p>
        </p:txBody>
      </p:sp>
      <p:sp>
        <p:nvSpPr>
          <p:cNvPr id="5" name="Text Placeholder 4">
            <a:extLst>
              <a:ext uri="{FF2B5EF4-FFF2-40B4-BE49-F238E27FC236}">
                <a16:creationId xmlns:a16="http://schemas.microsoft.com/office/drawing/2014/main" id="{0D7C72AE-BA30-294D-9862-D2FFE71264EC}"/>
              </a:ext>
            </a:extLst>
          </p:cNvPr>
          <p:cNvSpPr>
            <a:spLocks noGrp="1"/>
          </p:cNvSpPr>
          <p:nvPr>
            <p:ph type="body" sz="quarter" idx="11"/>
          </p:nvPr>
        </p:nvSpPr>
        <p:spPr/>
        <p:txBody>
          <a:bodyPr/>
          <a:lstStyle/>
          <a:p>
            <a:r>
              <a:rPr lang="en-US" dirty="0"/>
              <a:t>Institution Name</a:t>
            </a:r>
          </a:p>
          <a:p>
            <a:r>
              <a:rPr lang="en-US" dirty="0"/>
              <a:t>Date</a:t>
            </a:r>
          </a:p>
        </p:txBody>
      </p:sp>
      <p:sp>
        <p:nvSpPr>
          <p:cNvPr id="10" name="Text Placeholder 9">
            <a:extLst>
              <a:ext uri="{FF2B5EF4-FFF2-40B4-BE49-F238E27FC236}">
                <a16:creationId xmlns:a16="http://schemas.microsoft.com/office/drawing/2014/main" id="{FC979609-A062-2248-8CE5-EF2ED53AA819}"/>
              </a:ext>
            </a:extLst>
          </p:cNvPr>
          <p:cNvSpPr>
            <a:spLocks noGrp="1"/>
          </p:cNvSpPr>
          <p:nvPr>
            <p:ph type="body" sz="quarter" idx="12"/>
          </p:nvPr>
        </p:nvSpPr>
        <p:spPr/>
        <p:txBody>
          <a:bodyPr/>
          <a:lstStyle/>
          <a:p>
            <a:r>
              <a:rPr lang="en-US" dirty="0"/>
              <a:t>Materials to inform our consensus on next steps</a:t>
            </a:r>
          </a:p>
        </p:txBody>
      </p:sp>
      <p:sp>
        <p:nvSpPr>
          <p:cNvPr id="2" name="Slide Number Placeholder 1">
            <a:extLst>
              <a:ext uri="{FF2B5EF4-FFF2-40B4-BE49-F238E27FC236}">
                <a16:creationId xmlns:a16="http://schemas.microsoft.com/office/drawing/2014/main" id="{8D2C813B-E761-F64C-ABD0-CE504AE18983}"/>
              </a:ext>
            </a:extLst>
          </p:cNvPr>
          <p:cNvSpPr>
            <a:spLocks noGrp="1"/>
          </p:cNvSpPr>
          <p:nvPr>
            <p:ph type="sldNum" sz="quarter" idx="4294967295"/>
          </p:nvPr>
        </p:nvSpPr>
        <p:spPr>
          <a:xfrm>
            <a:off x="7794625" y="7204075"/>
            <a:ext cx="2263775" cy="414338"/>
          </a:xfrm>
        </p:spPr>
        <p:txBody>
          <a:bodyPr/>
          <a:lstStyle/>
          <a:p>
            <a:fld id="{EAC09B8A-A173-8645-BA36-7700F170816C}" type="slidenum">
              <a:rPr lang="en-US" smtClean="0"/>
              <a:t>2</a:t>
            </a:fld>
            <a:endParaRPr lang="en-US" dirty="0"/>
          </a:p>
        </p:txBody>
      </p:sp>
      <p:sp>
        <p:nvSpPr>
          <p:cNvPr id="6" name="Rectangle 5">
            <a:extLst>
              <a:ext uri="{FF2B5EF4-FFF2-40B4-BE49-F238E27FC236}">
                <a16:creationId xmlns:a16="http://schemas.microsoft.com/office/drawing/2014/main" id="{81403033-5201-5B49-B16D-9F2C130C8D22}"/>
              </a:ext>
            </a:extLst>
          </p:cNvPr>
          <p:cNvSpPr/>
          <p:nvPr/>
        </p:nvSpPr>
        <p:spPr>
          <a:xfrm>
            <a:off x="7828913" y="-9105"/>
            <a:ext cx="2229487" cy="280457"/>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5" b="1" dirty="0">
                <a:latin typeface="Arial" panose="020B0604020202020204" pitchFamily="34" charset="0"/>
                <a:cs typeface="Arial" panose="020B0604020202020204" pitchFamily="34" charset="0"/>
              </a:rPr>
              <a:t>OPTION 1</a:t>
            </a:r>
          </a:p>
        </p:txBody>
      </p:sp>
    </p:spTree>
    <p:extLst>
      <p:ext uri="{BB962C8B-B14F-4D97-AF65-F5344CB8AC3E}">
        <p14:creationId xmlns:p14="http://schemas.microsoft.com/office/powerpoint/2010/main" val="425120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20</a:t>
            </a:fld>
            <a:endParaRPr lang="en-US" dirty="0"/>
          </a:p>
        </p:txBody>
      </p:sp>
    </p:spTree>
    <p:extLst>
      <p:ext uri="{BB962C8B-B14F-4D97-AF65-F5344CB8AC3E}">
        <p14:creationId xmlns:p14="http://schemas.microsoft.com/office/powerpoint/2010/main" val="847602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21</a:t>
            </a:fld>
            <a:endParaRPr lang="en-US" dirty="0"/>
          </a:p>
        </p:txBody>
      </p:sp>
      <p:sp>
        <p:nvSpPr>
          <p:cNvPr id="4" name="Title 3">
            <a:extLst>
              <a:ext uri="{FF2B5EF4-FFF2-40B4-BE49-F238E27FC236}">
                <a16:creationId xmlns:a16="http://schemas.microsoft.com/office/drawing/2014/main" id="{5E6C5C3E-C05D-E047-88E5-F0353411D7D0}"/>
              </a:ext>
            </a:extLst>
          </p:cNvPr>
          <p:cNvSpPr>
            <a:spLocks noGrp="1"/>
          </p:cNvSpPr>
          <p:nvPr>
            <p:ph type="title"/>
          </p:nvPr>
        </p:nvSpPr>
        <p:spPr/>
        <p:txBody>
          <a:bodyPr/>
          <a:lstStyle/>
          <a:p>
            <a:r>
              <a:rPr lang="en-US" dirty="0"/>
              <a:t>STRATEGIC FINANCE</a:t>
            </a:r>
          </a:p>
        </p:txBody>
      </p:sp>
      <p:sp>
        <p:nvSpPr>
          <p:cNvPr id="13" name="Text Placeholder 12">
            <a:extLst>
              <a:ext uri="{FF2B5EF4-FFF2-40B4-BE49-F238E27FC236}">
                <a16:creationId xmlns:a16="http://schemas.microsoft.com/office/drawing/2014/main" id="{829C7785-5180-834E-BD37-9B06906D702D}"/>
              </a:ext>
            </a:extLst>
          </p:cNvPr>
          <p:cNvSpPr>
            <a:spLocks noGrp="1"/>
          </p:cNvSpPr>
          <p:nvPr>
            <p:ph type="body" sz="quarter" idx="13"/>
          </p:nvPr>
        </p:nvSpPr>
        <p:spPr>
          <a:xfrm>
            <a:off x="457200" y="852145"/>
            <a:ext cx="6248400" cy="814610"/>
          </a:xfrm>
        </p:spPr>
        <p:txBody>
          <a:bodyPr/>
          <a:lstStyle/>
          <a:p>
            <a:pPr>
              <a:spcAft>
                <a:spcPts val="0"/>
              </a:spcAft>
            </a:pPr>
            <a:r>
              <a:rPr lang="en-US" sz="1300" dirty="0">
                <a:solidFill>
                  <a:srgbClr val="41453B"/>
                </a:solidFill>
              </a:rPr>
              <a:t>The institution’s ability to strategically and effectively allocate and manage resources in support of the institution’s vision, mission, goals, and priority initiatives.</a:t>
            </a:r>
            <a:endParaRPr lang="en-US" dirty="0"/>
          </a:p>
        </p:txBody>
      </p:sp>
      <p:sp>
        <p:nvSpPr>
          <p:cNvPr id="9" name="Picture Placeholder 8">
            <a:extLst>
              <a:ext uri="{FF2B5EF4-FFF2-40B4-BE49-F238E27FC236}">
                <a16:creationId xmlns:a16="http://schemas.microsoft.com/office/drawing/2014/main" id="{8A41239F-ECC9-034A-8663-279FC22A0A7F}"/>
              </a:ext>
            </a:extLst>
          </p:cNvPr>
          <p:cNvSpPr>
            <a:spLocks noGrp="1"/>
          </p:cNvSpPr>
          <p:nvPr>
            <p:ph type="pic" sz="quarter" idx="14"/>
          </p:nvPr>
        </p:nvSpPr>
        <p:spPr/>
      </p:sp>
      <p:pic>
        <p:nvPicPr>
          <p:cNvPr id="7" name="Picture 6">
            <a:extLst>
              <a:ext uri="{FF2B5EF4-FFF2-40B4-BE49-F238E27FC236}">
                <a16:creationId xmlns:a16="http://schemas.microsoft.com/office/drawing/2014/main" id="{FC50EF3C-F429-0C42-936B-19AAA5E08A49}"/>
              </a:ext>
            </a:extLst>
          </p:cNvPr>
          <p:cNvPicPr>
            <a:picLocks noChangeAspect="1"/>
          </p:cNvPicPr>
          <p:nvPr/>
        </p:nvPicPr>
        <p:blipFill rotWithShape="1">
          <a:blip r:embed="rId3"/>
          <a:srcRect l="29739" t="26798" r="26471" b="29411"/>
          <a:stretch/>
        </p:blipFill>
        <p:spPr>
          <a:xfrm>
            <a:off x="8625741" y="240987"/>
            <a:ext cx="1114845" cy="1114845"/>
          </a:xfrm>
          <a:prstGeom prst="rect">
            <a:avLst/>
          </a:prstGeom>
        </p:spPr>
      </p:pic>
    </p:spTree>
    <p:extLst>
      <p:ext uri="{BB962C8B-B14F-4D97-AF65-F5344CB8AC3E}">
        <p14:creationId xmlns:p14="http://schemas.microsoft.com/office/powerpoint/2010/main" val="2384849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22</a:t>
            </a:fld>
            <a:endParaRPr lang="en-US" dirty="0"/>
          </a:p>
        </p:txBody>
      </p:sp>
      <p:sp>
        <p:nvSpPr>
          <p:cNvPr id="4" name="Title 3">
            <a:extLst>
              <a:ext uri="{FF2B5EF4-FFF2-40B4-BE49-F238E27FC236}">
                <a16:creationId xmlns:a16="http://schemas.microsoft.com/office/drawing/2014/main" id="{5E6C5C3E-C05D-E047-88E5-F0353411D7D0}"/>
              </a:ext>
            </a:extLst>
          </p:cNvPr>
          <p:cNvSpPr>
            <a:spLocks noGrp="1"/>
          </p:cNvSpPr>
          <p:nvPr>
            <p:ph type="title"/>
          </p:nvPr>
        </p:nvSpPr>
        <p:spPr/>
        <p:txBody>
          <a:bodyPr/>
          <a:lstStyle/>
          <a:p>
            <a:r>
              <a:rPr lang="en-US" dirty="0"/>
              <a:t>STRATEGIC FINANCE</a:t>
            </a:r>
          </a:p>
        </p:txBody>
      </p:sp>
      <p:sp>
        <p:nvSpPr>
          <p:cNvPr id="13" name="Text Placeholder 12">
            <a:extLst>
              <a:ext uri="{FF2B5EF4-FFF2-40B4-BE49-F238E27FC236}">
                <a16:creationId xmlns:a16="http://schemas.microsoft.com/office/drawing/2014/main" id="{829C7785-5180-834E-BD37-9B06906D702D}"/>
              </a:ext>
            </a:extLst>
          </p:cNvPr>
          <p:cNvSpPr>
            <a:spLocks noGrp="1"/>
          </p:cNvSpPr>
          <p:nvPr>
            <p:ph type="body" sz="quarter" idx="13"/>
          </p:nvPr>
        </p:nvSpPr>
        <p:spPr>
          <a:xfrm>
            <a:off x="457200" y="852145"/>
            <a:ext cx="6366933" cy="814610"/>
          </a:xfrm>
        </p:spPr>
        <p:txBody>
          <a:bodyPr/>
          <a:lstStyle/>
          <a:p>
            <a:pPr>
              <a:spcAft>
                <a:spcPts val="0"/>
              </a:spcAft>
            </a:pPr>
            <a:r>
              <a:rPr lang="en-US" dirty="0">
                <a:solidFill>
                  <a:srgbClr val="41453B"/>
                </a:solidFill>
              </a:rPr>
              <a:t>The institution’s ability to strategically and effectively allocate and manage resources </a:t>
            </a:r>
            <a:br>
              <a:rPr lang="en-US" dirty="0">
                <a:solidFill>
                  <a:srgbClr val="41453B"/>
                </a:solidFill>
              </a:rPr>
            </a:br>
            <a:r>
              <a:rPr lang="en-US" dirty="0">
                <a:solidFill>
                  <a:srgbClr val="41453B"/>
                </a:solidFill>
              </a:rPr>
              <a:t>in support of the institution’s vision, mission, goals, and priority initiatives.</a:t>
            </a:r>
            <a:endParaRPr lang="en-US" dirty="0"/>
          </a:p>
        </p:txBody>
      </p:sp>
      <p:pic>
        <p:nvPicPr>
          <p:cNvPr id="6" name="Picture 5">
            <a:extLst>
              <a:ext uri="{FF2B5EF4-FFF2-40B4-BE49-F238E27FC236}">
                <a16:creationId xmlns:a16="http://schemas.microsoft.com/office/drawing/2014/main" id="{7AAD4877-761E-E748-ADA3-EF5E795F9445}"/>
              </a:ext>
            </a:extLst>
          </p:cNvPr>
          <p:cNvPicPr>
            <a:picLocks noChangeAspect="1"/>
          </p:cNvPicPr>
          <p:nvPr/>
        </p:nvPicPr>
        <p:blipFill rotWithShape="1">
          <a:blip r:embed="rId3"/>
          <a:srcRect l="29739" t="26798" r="26471" b="29411"/>
          <a:stretch/>
        </p:blipFill>
        <p:spPr>
          <a:xfrm>
            <a:off x="8625741" y="240987"/>
            <a:ext cx="1114845" cy="1114845"/>
          </a:xfrm>
          <a:prstGeom prst="rect">
            <a:avLst/>
          </a:prstGeom>
        </p:spPr>
      </p:pic>
    </p:spTree>
    <p:extLst>
      <p:ext uri="{BB962C8B-B14F-4D97-AF65-F5344CB8AC3E}">
        <p14:creationId xmlns:p14="http://schemas.microsoft.com/office/powerpoint/2010/main" val="899994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23</a:t>
            </a:fld>
            <a:endParaRPr lang="en-US" dirty="0"/>
          </a:p>
        </p:txBody>
      </p:sp>
      <p:sp>
        <p:nvSpPr>
          <p:cNvPr id="2" name="Picture Placeholder 1">
            <a:extLst>
              <a:ext uri="{FF2B5EF4-FFF2-40B4-BE49-F238E27FC236}">
                <a16:creationId xmlns:a16="http://schemas.microsoft.com/office/drawing/2014/main" id="{E7B7C13D-AB45-2840-B828-9A8CF6DAD946}"/>
              </a:ext>
            </a:extLst>
          </p:cNvPr>
          <p:cNvSpPr>
            <a:spLocks noGrp="1"/>
          </p:cNvSpPr>
          <p:nvPr>
            <p:ph type="pic" sz="quarter" idx="14"/>
          </p:nvPr>
        </p:nvSpPr>
        <p:spPr/>
      </p:sp>
    </p:spTree>
    <p:extLst>
      <p:ext uri="{BB962C8B-B14F-4D97-AF65-F5344CB8AC3E}">
        <p14:creationId xmlns:p14="http://schemas.microsoft.com/office/powerpoint/2010/main" val="6709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24</a:t>
            </a:fld>
            <a:endParaRPr lang="en-US" dirty="0"/>
          </a:p>
        </p:txBody>
      </p:sp>
    </p:spTree>
    <p:extLst>
      <p:ext uri="{BB962C8B-B14F-4D97-AF65-F5344CB8AC3E}">
        <p14:creationId xmlns:p14="http://schemas.microsoft.com/office/powerpoint/2010/main" val="254992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25</a:t>
            </a:fld>
            <a:endParaRPr lang="en-US" dirty="0"/>
          </a:p>
        </p:txBody>
      </p:sp>
      <p:sp>
        <p:nvSpPr>
          <p:cNvPr id="4" name="Title 3">
            <a:extLst>
              <a:ext uri="{FF2B5EF4-FFF2-40B4-BE49-F238E27FC236}">
                <a16:creationId xmlns:a16="http://schemas.microsoft.com/office/drawing/2014/main" id="{5E6C5C3E-C05D-E047-88E5-F0353411D7D0}"/>
              </a:ext>
            </a:extLst>
          </p:cNvPr>
          <p:cNvSpPr>
            <a:spLocks noGrp="1"/>
          </p:cNvSpPr>
          <p:nvPr>
            <p:ph type="title"/>
          </p:nvPr>
        </p:nvSpPr>
        <p:spPr>
          <a:xfrm>
            <a:off x="457199" y="413810"/>
            <a:ext cx="9144000" cy="350119"/>
          </a:xfrm>
        </p:spPr>
        <p:txBody>
          <a:bodyPr/>
          <a:lstStyle/>
          <a:p>
            <a:r>
              <a:rPr lang="en-US" dirty="0"/>
              <a:t>Institutional POLICY</a:t>
            </a:r>
          </a:p>
        </p:txBody>
      </p:sp>
      <p:sp>
        <p:nvSpPr>
          <p:cNvPr id="13" name="Text Placeholder 12">
            <a:extLst>
              <a:ext uri="{FF2B5EF4-FFF2-40B4-BE49-F238E27FC236}">
                <a16:creationId xmlns:a16="http://schemas.microsoft.com/office/drawing/2014/main" id="{829C7785-5180-834E-BD37-9B06906D702D}"/>
              </a:ext>
            </a:extLst>
          </p:cNvPr>
          <p:cNvSpPr>
            <a:spLocks noGrp="1"/>
          </p:cNvSpPr>
          <p:nvPr>
            <p:ph type="body" sz="quarter" idx="13"/>
          </p:nvPr>
        </p:nvSpPr>
        <p:spPr>
          <a:xfrm>
            <a:off x="457200" y="852145"/>
            <a:ext cx="6831106" cy="814610"/>
          </a:xfrm>
        </p:spPr>
        <p:txBody>
          <a:bodyPr/>
          <a:lstStyle/>
          <a:p>
            <a:pPr>
              <a:spcAft>
                <a:spcPts val="0"/>
              </a:spcAft>
            </a:pPr>
            <a:r>
              <a:rPr lang="en-US" sz="1300" dirty="0"/>
              <a:t>The institution’s ability to change institutional policies, processes, and procedures to support, sustain, and institutionalize efforts to improve student success and close equity gaps.</a:t>
            </a:r>
          </a:p>
        </p:txBody>
      </p:sp>
      <p:sp>
        <p:nvSpPr>
          <p:cNvPr id="9" name="Picture Placeholder 8">
            <a:extLst>
              <a:ext uri="{FF2B5EF4-FFF2-40B4-BE49-F238E27FC236}">
                <a16:creationId xmlns:a16="http://schemas.microsoft.com/office/drawing/2014/main" id="{8A41239F-ECC9-034A-8663-279FC22A0A7F}"/>
              </a:ext>
            </a:extLst>
          </p:cNvPr>
          <p:cNvSpPr>
            <a:spLocks noGrp="1"/>
          </p:cNvSpPr>
          <p:nvPr>
            <p:ph type="pic" sz="quarter" idx="14"/>
          </p:nvPr>
        </p:nvSpPr>
        <p:spPr/>
      </p:sp>
      <p:pic>
        <p:nvPicPr>
          <p:cNvPr id="11" name="Picture 10">
            <a:extLst>
              <a:ext uri="{FF2B5EF4-FFF2-40B4-BE49-F238E27FC236}">
                <a16:creationId xmlns:a16="http://schemas.microsoft.com/office/drawing/2014/main" id="{A1F4EB7E-F05E-B44C-BA38-225278B2B648}"/>
              </a:ext>
            </a:extLst>
          </p:cNvPr>
          <p:cNvPicPr>
            <a:picLocks noChangeAspect="1"/>
          </p:cNvPicPr>
          <p:nvPr/>
        </p:nvPicPr>
        <p:blipFill rotWithShape="1">
          <a:blip r:embed="rId3"/>
          <a:srcRect l="30076" t="27135" r="26660" b="29601"/>
          <a:stretch/>
        </p:blipFill>
        <p:spPr>
          <a:xfrm>
            <a:off x="8637115" y="256902"/>
            <a:ext cx="1102271" cy="1102271"/>
          </a:xfrm>
          <a:prstGeom prst="rect">
            <a:avLst/>
          </a:prstGeom>
        </p:spPr>
      </p:pic>
    </p:spTree>
    <p:extLst>
      <p:ext uri="{BB962C8B-B14F-4D97-AF65-F5344CB8AC3E}">
        <p14:creationId xmlns:p14="http://schemas.microsoft.com/office/powerpoint/2010/main" val="4126150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CD57E-DA6E-2847-A36D-CA23A3776730}"/>
              </a:ext>
            </a:extLst>
          </p:cNvPr>
          <p:cNvPicPr>
            <a:picLocks noChangeAspect="1"/>
          </p:cNvPicPr>
          <p:nvPr/>
        </p:nvPicPr>
        <p:blipFill rotWithShape="1">
          <a:blip r:embed="rId3"/>
          <a:srcRect l="30076" t="27135" r="26660" b="29601"/>
          <a:stretch/>
        </p:blipFill>
        <p:spPr>
          <a:xfrm>
            <a:off x="8637115" y="256902"/>
            <a:ext cx="1102271" cy="1102271"/>
          </a:xfrm>
          <a:prstGeom prst="rect">
            <a:avLst/>
          </a:prstGeom>
        </p:spPr>
      </p:pic>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26</a:t>
            </a:fld>
            <a:endParaRPr lang="en-US" dirty="0"/>
          </a:p>
        </p:txBody>
      </p:sp>
      <p:sp>
        <p:nvSpPr>
          <p:cNvPr id="4" name="Title 3">
            <a:extLst>
              <a:ext uri="{FF2B5EF4-FFF2-40B4-BE49-F238E27FC236}">
                <a16:creationId xmlns:a16="http://schemas.microsoft.com/office/drawing/2014/main" id="{5E6C5C3E-C05D-E047-88E5-F0353411D7D0}"/>
              </a:ext>
            </a:extLst>
          </p:cNvPr>
          <p:cNvSpPr>
            <a:spLocks noGrp="1"/>
          </p:cNvSpPr>
          <p:nvPr>
            <p:ph type="title"/>
          </p:nvPr>
        </p:nvSpPr>
        <p:spPr/>
        <p:txBody>
          <a:bodyPr/>
          <a:lstStyle/>
          <a:p>
            <a:r>
              <a:rPr lang="en-US" dirty="0"/>
              <a:t>Institutional POLICY</a:t>
            </a:r>
          </a:p>
        </p:txBody>
      </p:sp>
      <p:sp>
        <p:nvSpPr>
          <p:cNvPr id="13" name="Text Placeholder 12">
            <a:extLst>
              <a:ext uri="{FF2B5EF4-FFF2-40B4-BE49-F238E27FC236}">
                <a16:creationId xmlns:a16="http://schemas.microsoft.com/office/drawing/2014/main" id="{829C7785-5180-834E-BD37-9B06906D702D}"/>
              </a:ext>
            </a:extLst>
          </p:cNvPr>
          <p:cNvSpPr>
            <a:spLocks noGrp="1"/>
          </p:cNvSpPr>
          <p:nvPr>
            <p:ph type="body" sz="quarter" idx="13"/>
          </p:nvPr>
        </p:nvSpPr>
        <p:spPr>
          <a:xfrm>
            <a:off x="457200" y="852145"/>
            <a:ext cx="7086600" cy="814610"/>
          </a:xfrm>
        </p:spPr>
        <p:txBody>
          <a:bodyPr/>
          <a:lstStyle/>
          <a:p>
            <a:pPr>
              <a:spcAft>
                <a:spcPts val="0"/>
              </a:spcAft>
            </a:pPr>
            <a:r>
              <a:rPr lang="en-US" dirty="0"/>
              <a:t>The institution’s ability to change institutional policies, processes, and procedures to support, sustain, and institutionalize efforts to improve student success and close equity gaps.</a:t>
            </a:r>
          </a:p>
        </p:txBody>
      </p:sp>
    </p:spTree>
    <p:extLst>
      <p:ext uri="{BB962C8B-B14F-4D97-AF65-F5344CB8AC3E}">
        <p14:creationId xmlns:p14="http://schemas.microsoft.com/office/powerpoint/2010/main" val="161668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DB64AA-5748-CF49-97D2-913F21326AA6}"/>
              </a:ext>
            </a:extLst>
          </p:cNvPr>
          <p:cNvSpPr>
            <a:spLocks noGrp="1"/>
          </p:cNvSpPr>
          <p:nvPr>
            <p:ph type="sldNum" sz="quarter" idx="12"/>
          </p:nvPr>
        </p:nvSpPr>
        <p:spPr/>
        <p:txBody>
          <a:bodyPr/>
          <a:lstStyle/>
          <a:p>
            <a:fld id="{EAC09B8A-A173-8645-BA36-7700F170816C}" type="slidenum">
              <a:rPr lang="en-US" smtClean="0"/>
              <a:t>27</a:t>
            </a:fld>
            <a:endParaRPr lang="en-US" dirty="0"/>
          </a:p>
        </p:txBody>
      </p:sp>
    </p:spTree>
    <p:extLst>
      <p:ext uri="{BB962C8B-B14F-4D97-AF65-F5344CB8AC3E}">
        <p14:creationId xmlns:p14="http://schemas.microsoft.com/office/powerpoint/2010/main" val="1209113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8357D-2EBC-7440-94AE-0E79DC1476CA}"/>
              </a:ext>
            </a:extLst>
          </p:cNvPr>
          <p:cNvSpPr>
            <a:spLocks noGrp="1"/>
          </p:cNvSpPr>
          <p:nvPr>
            <p:ph type="sldNum" sz="quarter" idx="12"/>
          </p:nvPr>
        </p:nvSpPr>
        <p:spPr/>
        <p:txBody>
          <a:bodyPr/>
          <a:lstStyle/>
          <a:p>
            <a:fld id="{EAC09B8A-A173-8645-BA36-7700F170816C}" type="slidenum">
              <a:rPr lang="en-US" smtClean="0"/>
              <a:t>28</a:t>
            </a:fld>
            <a:endParaRPr lang="en-US" dirty="0"/>
          </a:p>
        </p:txBody>
      </p:sp>
    </p:spTree>
    <p:extLst>
      <p:ext uri="{BB962C8B-B14F-4D97-AF65-F5344CB8AC3E}">
        <p14:creationId xmlns:p14="http://schemas.microsoft.com/office/powerpoint/2010/main" val="1676197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D1FC66-B0E0-4D49-8B29-59EBF36955F2}"/>
              </a:ext>
            </a:extLst>
          </p:cNvPr>
          <p:cNvSpPr>
            <a:spLocks noGrp="1"/>
          </p:cNvSpPr>
          <p:nvPr>
            <p:ph type="sldNum" sz="quarter" idx="12"/>
          </p:nvPr>
        </p:nvSpPr>
        <p:spPr/>
        <p:txBody>
          <a:bodyPr/>
          <a:lstStyle/>
          <a:p>
            <a:fld id="{EAC09B8A-A173-8645-BA36-7700F170816C}" type="slidenum">
              <a:rPr lang="en-US" smtClean="0"/>
              <a:t>29</a:t>
            </a:fld>
            <a:endParaRPr lang="en-US" dirty="0"/>
          </a:p>
        </p:txBody>
      </p:sp>
    </p:spTree>
    <p:extLst>
      <p:ext uri="{BB962C8B-B14F-4D97-AF65-F5344CB8AC3E}">
        <p14:creationId xmlns:p14="http://schemas.microsoft.com/office/powerpoint/2010/main" val="173922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02C84F-7C41-5640-8031-1415E14FE8C0}"/>
              </a:ext>
            </a:extLst>
          </p:cNvPr>
          <p:cNvSpPr>
            <a:spLocks noGrp="1"/>
          </p:cNvSpPr>
          <p:nvPr>
            <p:ph type="body" sz="quarter" idx="10"/>
          </p:nvPr>
        </p:nvSpPr>
        <p:spPr/>
        <p:txBody>
          <a:bodyPr/>
          <a:lstStyle/>
          <a:p>
            <a:r>
              <a:rPr lang="en-US" dirty="0"/>
              <a:t>Materials to inform our consensus ON next steps</a:t>
            </a:r>
          </a:p>
        </p:txBody>
      </p:sp>
      <p:sp>
        <p:nvSpPr>
          <p:cNvPr id="5" name="Text Placeholder 4">
            <a:extLst>
              <a:ext uri="{FF2B5EF4-FFF2-40B4-BE49-F238E27FC236}">
                <a16:creationId xmlns:a16="http://schemas.microsoft.com/office/drawing/2014/main" id="{0D7C72AE-BA30-294D-9862-D2FFE71264EC}"/>
              </a:ext>
            </a:extLst>
          </p:cNvPr>
          <p:cNvSpPr>
            <a:spLocks noGrp="1"/>
          </p:cNvSpPr>
          <p:nvPr>
            <p:ph type="body" sz="quarter" idx="11"/>
          </p:nvPr>
        </p:nvSpPr>
        <p:spPr/>
        <p:txBody>
          <a:bodyPr/>
          <a:lstStyle/>
          <a:p>
            <a:r>
              <a:rPr lang="en-US" dirty="0"/>
              <a:t>Institution Name</a:t>
            </a:r>
          </a:p>
          <a:p>
            <a:r>
              <a:rPr lang="en-US" dirty="0"/>
              <a:t>Date</a:t>
            </a:r>
          </a:p>
        </p:txBody>
      </p:sp>
      <p:sp>
        <p:nvSpPr>
          <p:cNvPr id="10" name="Text Placeholder 9">
            <a:extLst>
              <a:ext uri="{FF2B5EF4-FFF2-40B4-BE49-F238E27FC236}">
                <a16:creationId xmlns:a16="http://schemas.microsoft.com/office/drawing/2014/main" id="{FC979609-A062-2248-8CE5-EF2ED53AA819}"/>
              </a:ext>
            </a:extLst>
          </p:cNvPr>
          <p:cNvSpPr>
            <a:spLocks noGrp="1"/>
          </p:cNvSpPr>
          <p:nvPr>
            <p:ph type="body" sz="quarter" idx="12"/>
          </p:nvPr>
        </p:nvSpPr>
        <p:spPr/>
        <p:txBody>
          <a:bodyPr/>
          <a:lstStyle/>
          <a:p>
            <a:r>
              <a:rPr lang="en-US"/>
              <a:t>Sense-Making </a:t>
            </a:r>
            <a:r>
              <a:rPr lang="en-US" dirty="0"/>
              <a:t>and planning meeting</a:t>
            </a:r>
          </a:p>
        </p:txBody>
      </p:sp>
      <p:sp>
        <p:nvSpPr>
          <p:cNvPr id="2" name="Slide Number Placeholder 1">
            <a:extLst>
              <a:ext uri="{FF2B5EF4-FFF2-40B4-BE49-F238E27FC236}">
                <a16:creationId xmlns:a16="http://schemas.microsoft.com/office/drawing/2014/main" id="{8D2C813B-E761-F64C-ABD0-CE504AE18983}"/>
              </a:ext>
            </a:extLst>
          </p:cNvPr>
          <p:cNvSpPr>
            <a:spLocks noGrp="1"/>
          </p:cNvSpPr>
          <p:nvPr>
            <p:ph type="sldNum" sz="quarter" idx="4294967295"/>
          </p:nvPr>
        </p:nvSpPr>
        <p:spPr>
          <a:xfrm>
            <a:off x="7794625" y="7204075"/>
            <a:ext cx="2263775" cy="414338"/>
          </a:xfrm>
        </p:spPr>
        <p:txBody>
          <a:bodyPr/>
          <a:lstStyle/>
          <a:p>
            <a:fld id="{EAC09B8A-A173-8645-BA36-7700F170816C}" type="slidenum">
              <a:rPr lang="en-US" smtClean="0"/>
              <a:t>3</a:t>
            </a:fld>
            <a:endParaRPr lang="en-US" dirty="0"/>
          </a:p>
        </p:txBody>
      </p:sp>
      <p:sp>
        <p:nvSpPr>
          <p:cNvPr id="6" name="Rectangle 5">
            <a:extLst>
              <a:ext uri="{FF2B5EF4-FFF2-40B4-BE49-F238E27FC236}">
                <a16:creationId xmlns:a16="http://schemas.microsoft.com/office/drawing/2014/main" id="{305574F0-B3C8-8748-A673-660803F669B6}"/>
              </a:ext>
            </a:extLst>
          </p:cNvPr>
          <p:cNvSpPr/>
          <p:nvPr/>
        </p:nvSpPr>
        <p:spPr>
          <a:xfrm>
            <a:off x="7828913" y="-9105"/>
            <a:ext cx="2229487" cy="280457"/>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5" b="1" dirty="0">
                <a:latin typeface="Arial" panose="020B0604020202020204" pitchFamily="34" charset="0"/>
                <a:cs typeface="Arial" panose="020B0604020202020204" pitchFamily="34" charset="0"/>
              </a:rPr>
              <a:t>OPTION 2</a:t>
            </a:r>
          </a:p>
        </p:txBody>
      </p:sp>
    </p:spTree>
    <p:extLst>
      <p:ext uri="{BB962C8B-B14F-4D97-AF65-F5344CB8AC3E}">
        <p14:creationId xmlns:p14="http://schemas.microsoft.com/office/powerpoint/2010/main" val="22222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99A596-DD4E-424D-AF2D-E574AACFEE4F}"/>
              </a:ext>
            </a:extLst>
          </p:cNvPr>
          <p:cNvSpPr>
            <a:spLocks noGrp="1"/>
          </p:cNvSpPr>
          <p:nvPr>
            <p:ph type="sldNum" sz="quarter" idx="12"/>
          </p:nvPr>
        </p:nvSpPr>
        <p:spPr/>
        <p:txBody>
          <a:bodyPr/>
          <a:lstStyle/>
          <a:p>
            <a:fld id="{EAC09B8A-A173-8645-BA36-7700F170816C}" type="slidenum">
              <a:rPr lang="en-US" smtClean="0"/>
              <a:t>30</a:t>
            </a:fld>
            <a:endParaRPr lang="en-US" dirty="0"/>
          </a:p>
        </p:txBody>
      </p:sp>
    </p:spTree>
    <p:extLst>
      <p:ext uri="{BB962C8B-B14F-4D97-AF65-F5344CB8AC3E}">
        <p14:creationId xmlns:p14="http://schemas.microsoft.com/office/powerpoint/2010/main" val="343582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BA7547-729F-6C4E-8026-8AD58D968F36}"/>
              </a:ext>
            </a:extLst>
          </p:cNvPr>
          <p:cNvSpPr>
            <a:spLocks noGrp="1"/>
          </p:cNvSpPr>
          <p:nvPr>
            <p:ph type="sldNum" sz="quarter" idx="12"/>
          </p:nvPr>
        </p:nvSpPr>
        <p:spPr/>
        <p:txBody>
          <a:bodyPr/>
          <a:lstStyle/>
          <a:p>
            <a:fld id="{EAC09B8A-A173-8645-BA36-7700F170816C}" type="slidenum">
              <a:rPr lang="en-US" smtClean="0"/>
              <a:t>4</a:t>
            </a:fld>
            <a:endParaRPr lang="en-US" dirty="0"/>
          </a:p>
        </p:txBody>
      </p:sp>
      <p:sp>
        <p:nvSpPr>
          <p:cNvPr id="2" name="Title 1">
            <a:extLst>
              <a:ext uri="{FF2B5EF4-FFF2-40B4-BE49-F238E27FC236}">
                <a16:creationId xmlns:a16="http://schemas.microsoft.com/office/drawing/2014/main" id="{164733E7-8339-AC44-ACCE-39B160672EDC}"/>
              </a:ext>
            </a:extLst>
          </p:cNvPr>
          <p:cNvSpPr>
            <a:spLocks noGrp="1"/>
          </p:cNvSpPr>
          <p:nvPr>
            <p:ph type="title"/>
          </p:nvPr>
        </p:nvSpPr>
        <p:spPr/>
        <p:txBody>
          <a:bodyPr/>
          <a:lstStyle/>
          <a:p>
            <a:r>
              <a:rPr lang="en-US" dirty="0"/>
              <a:t>Today’s Objectives</a:t>
            </a:r>
          </a:p>
        </p:txBody>
      </p:sp>
      <p:sp>
        <p:nvSpPr>
          <p:cNvPr id="4" name="Text Placeholder 3">
            <a:extLst>
              <a:ext uri="{FF2B5EF4-FFF2-40B4-BE49-F238E27FC236}">
                <a16:creationId xmlns:a16="http://schemas.microsoft.com/office/drawing/2014/main" id="{FE81C08C-7DCE-5747-8A74-EB67758875B4}"/>
              </a:ext>
            </a:extLst>
          </p:cNvPr>
          <p:cNvSpPr>
            <a:spLocks noGrp="1"/>
          </p:cNvSpPr>
          <p:nvPr>
            <p:ph type="body" sz="quarter" idx="13"/>
          </p:nvPr>
        </p:nvSpPr>
        <p:spPr>
          <a:xfrm>
            <a:off x="457200" y="1597025"/>
            <a:ext cx="8355027" cy="4884738"/>
          </a:xfrm>
        </p:spPr>
        <p:txBody>
          <a:bodyPr/>
          <a:lstStyle/>
          <a:p>
            <a:r>
              <a:rPr lang="en-US" dirty="0"/>
              <a:t>Thank you for completing the ITA. Engaging in a sense-making discussion around the strengths and opportunity areas at your institution identified through the ITA can help inform priorities and actionable next steps.</a:t>
            </a:r>
          </a:p>
          <a:p>
            <a:r>
              <a:rPr lang="en-US" b="1" dirty="0"/>
              <a:t>Our objectives for today:</a:t>
            </a:r>
          </a:p>
          <a:p>
            <a:pPr lvl="1"/>
            <a:r>
              <a:rPr lang="en-US" dirty="0"/>
              <a:t>Discuss results of the ITA and make sense of these results </a:t>
            </a:r>
            <a:br>
              <a:rPr lang="en-US" dirty="0"/>
            </a:br>
            <a:r>
              <a:rPr lang="en-US" dirty="0"/>
              <a:t>in the context of our current institutional strategies and priorities</a:t>
            </a:r>
          </a:p>
          <a:p>
            <a:pPr lvl="1"/>
            <a:r>
              <a:rPr lang="en-US" dirty="0"/>
              <a:t>Identify areas of high improvement potential AND high priority</a:t>
            </a:r>
          </a:p>
          <a:p>
            <a:pPr lvl="1"/>
            <a:r>
              <a:rPr lang="en-US" dirty="0"/>
              <a:t>Identify actionable next steps</a:t>
            </a:r>
          </a:p>
          <a:p>
            <a:endParaRPr lang="en-US" dirty="0"/>
          </a:p>
        </p:txBody>
      </p:sp>
    </p:spTree>
    <p:extLst>
      <p:ext uri="{BB962C8B-B14F-4D97-AF65-F5344CB8AC3E}">
        <p14:creationId xmlns:p14="http://schemas.microsoft.com/office/powerpoint/2010/main" val="317202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E72772-AC72-BE45-BDD1-DDE655025A04}"/>
              </a:ext>
            </a:extLst>
          </p:cNvPr>
          <p:cNvSpPr>
            <a:spLocks noGrp="1"/>
          </p:cNvSpPr>
          <p:nvPr>
            <p:ph type="sldNum" sz="quarter" idx="12"/>
          </p:nvPr>
        </p:nvSpPr>
        <p:spPr/>
        <p:txBody>
          <a:bodyPr/>
          <a:lstStyle/>
          <a:p>
            <a:fld id="{EAC09B8A-A173-8645-BA36-7700F170816C}" type="slidenum">
              <a:rPr lang="en-US" smtClean="0"/>
              <a:t>5</a:t>
            </a:fld>
            <a:endParaRPr lang="en-US" dirty="0"/>
          </a:p>
        </p:txBody>
      </p:sp>
      <p:sp>
        <p:nvSpPr>
          <p:cNvPr id="5" name="Title 4">
            <a:extLst>
              <a:ext uri="{FF2B5EF4-FFF2-40B4-BE49-F238E27FC236}">
                <a16:creationId xmlns:a16="http://schemas.microsoft.com/office/drawing/2014/main" id="{8E20577C-2C05-9442-9AC3-1D7C489F7099}"/>
              </a:ext>
            </a:extLst>
          </p:cNvPr>
          <p:cNvSpPr>
            <a:spLocks noGrp="1"/>
          </p:cNvSpPr>
          <p:nvPr>
            <p:ph type="title"/>
          </p:nvPr>
        </p:nvSpPr>
        <p:spPr/>
        <p:txBody>
          <a:bodyPr/>
          <a:lstStyle/>
          <a:p>
            <a:r>
              <a:rPr lang="en-US" dirty="0"/>
              <a:t>OUR RESULTS</a:t>
            </a:r>
          </a:p>
        </p:txBody>
      </p:sp>
      <p:graphicFrame>
        <p:nvGraphicFramePr>
          <p:cNvPr id="17" name="Table 16">
            <a:extLst>
              <a:ext uri="{FF2B5EF4-FFF2-40B4-BE49-F238E27FC236}">
                <a16:creationId xmlns:a16="http://schemas.microsoft.com/office/drawing/2014/main" id="{63774B7D-C1A6-3A42-845A-9DBE9FD7876A}"/>
              </a:ext>
            </a:extLst>
          </p:cNvPr>
          <p:cNvGraphicFramePr>
            <a:graphicFrameLocks noGrp="1"/>
          </p:cNvGraphicFramePr>
          <p:nvPr>
            <p:extLst>
              <p:ext uri="{D42A27DB-BD31-4B8C-83A1-F6EECF244321}">
                <p14:modId xmlns:p14="http://schemas.microsoft.com/office/powerpoint/2010/main" val="2281811738"/>
              </p:ext>
            </p:extLst>
          </p:nvPr>
        </p:nvGraphicFramePr>
        <p:xfrm>
          <a:off x="6474133" y="1649779"/>
          <a:ext cx="2876382" cy="1019831"/>
        </p:xfrm>
        <a:graphic>
          <a:graphicData uri="http://schemas.openxmlformats.org/drawingml/2006/table">
            <a:tbl>
              <a:tblPr firstRow="1" bandRow="1">
                <a:tableStyleId>{5C22544A-7EE6-4342-B048-85BDC9FD1C3A}</a:tableStyleId>
              </a:tblPr>
              <a:tblGrid>
                <a:gridCol w="1764212">
                  <a:extLst>
                    <a:ext uri="{9D8B030D-6E8A-4147-A177-3AD203B41FA5}">
                      <a16:colId xmlns:a16="http://schemas.microsoft.com/office/drawing/2014/main" val="1213800619"/>
                    </a:ext>
                  </a:extLst>
                </a:gridCol>
                <a:gridCol w="1112170">
                  <a:extLst>
                    <a:ext uri="{9D8B030D-6E8A-4147-A177-3AD203B41FA5}">
                      <a16:colId xmlns:a16="http://schemas.microsoft.com/office/drawing/2014/main" val="1853744816"/>
                    </a:ext>
                  </a:extLst>
                </a:gridCol>
              </a:tblGrid>
              <a:tr h="172274">
                <a:tc>
                  <a:txBody>
                    <a:bodyPr/>
                    <a:lstStyle/>
                    <a:p>
                      <a:r>
                        <a:rPr lang="en-US" sz="700" dirty="0">
                          <a:solidFill>
                            <a:schemeClr val="accent3"/>
                          </a:solidFill>
                          <a:latin typeface="Arial" panose="020B0604020202020204" pitchFamily="34" charset="0"/>
                          <a:cs typeface="Arial" panose="020B0604020202020204" pitchFamily="34" charset="0"/>
                        </a:rPr>
                        <a:t>QUALITY OF IMPLEMENTATION</a:t>
                      </a:r>
                    </a:p>
                  </a:txBody>
                  <a:tcPr>
                    <a:lnR w="28575" cap="flat" cmpd="sng" algn="ctr">
                      <a:noFill/>
                      <a:prstDash val="solid"/>
                      <a:round/>
                      <a:headEnd type="none" w="med" len="med"/>
                      <a:tailEnd type="none" w="med" len="med"/>
                    </a:lnR>
                    <a:lnB w="28575" cap="flat" cmpd="sng" algn="ctr">
                      <a:solidFill>
                        <a:schemeClr val="accent3"/>
                      </a:solidFill>
                      <a:prstDash val="solid"/>
                      <a:round/>
                      <a:headEnd type="none" w="med" len="med"/>
                      <a:tailEnd type="none" w="med" len="med"/>
                    </a:lnB>
                    <a:noFill/>
                  </a:tcPr>
                </a:tc>
                <a:tc>
                  <a:txBody>
                    <a:bodyPr/>
                    <a:lstStyle/>
                    <a:p>
                      <a:r>
                        <a:rPr lang="en-US" sz="700" dirty="0">
                          <a:solidFill>
                            <a:schemeClr val="accent3"/>
                          </a:solidFill>
                          <a:latin typeface="Arial" panose="020B0604020202020204" pitchFamily="34" charset="0"/>
                          <a:cs typeface="Arial" panose="020B0604020202020204" pitchFamily="34" charset="0"/>
                        </a:rPr>
                        <a:t>NUMERICAL VALUE</a:t>
                      </a:r>
                    </a:p>
                  </a:txBody>
                  <a:tcPr>
                    <a:lnL w="28575" cap="flat" cmpd="sng" algn="ctr">
                      <a:noFill/>
                      <a:prstDash val="solid"/>
                      <a:round/>
                      <a:headEnd type="none" w="med" len="med"/>
                      <a:tailEnd type="none" w="med" len="med"/>
                    </a:lnL>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57668682"/>
                  </a:ext>
                </a:extLst>
              </a:tr>
              <a:tr h="172274">
                <a:tc>
                  <a:txBody>
                    <a:bodyPr/>
                    <a:lstStyle/>
                    <a:p>
                      <a:r>
                        <a:rPr lang="en-US" sz="700" dirty="0">
                          <a:solidFill>
                            <a:schemeClr val="tx2"/>
                          </a:solidFill>
                          <a:latin typeface="Arial" panose="020B0604020202020204" pitchFamily="34" charset="0"/>
                          <a:cs typeface="Arial" panose="020B0604020202020204" pitchFamily="34" charset="0"/>
                        </a:rPr>
                        <a:t>EMERGING</a:t>
                      </a:r>
                    </a:p>
                  </a:txBody>
                  <a:tcPr>
                    <a:lnR w="12700" cap="flat" cmpd="sng" algn="ctr">
                      <a:solidFill>
                        <a:schemeClr val="bg1">
                          <a:lumMod val="75000"/>
                        </a:schemeClr>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700" dirty="0">
                          <a:solidFill>
                            <a:schemeClr val="tx2"/>
                          </a:solidFill>
                          <a:latin typeface="Arial" panose="020B0604020202020204" pitchFamily="34" charset="0"/>
                          <a:cs typeface="Arial" panose="020B0604020202020204" pitchFamily="34" charset="0"/>
                        </a:rPr>
                        <a:t>1</a:t>
                      </a:r>
                    </a:p>
                  </a:txBody>
                  <a:tcPr>
                    <a:lnL w="12700" cap="flat" cmpd="sng" algn="ctr">
                      <a:solidFill>
                        <a:schemeClr val="bg1">
                          <a:lumMod val="75000"/>
                        </a:schemeClr>
                      </a:solidFill>
                      <a:prstDash val="solid"/>
                      <a:round/>
                      <a:headEnd type="none" w="med" len="med"/>
                      <a:tailEnd type="none" w="med" len="med"/>
                    </a:lnL>
                    <a:lnT w="28575" cap="flat" cmpd="sng" algn="ctr">
                      <a:solidFill>
                        <a:schemeClr val="accent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90507173"/>
                  </a:ext>
                </a:extLst>
              </a:tr>
              <a:tr h="172274">
                <a:tc>
                  <a:txBody>
                    <a:bodyPr/>
                    <a:lstStyle/>
                    <a:p>
                      <a:r>
                        <a:rPr lang="en-US" sz="700" dirty="0">
                          <a:solidFill>
                            <a:schemeClr val="tx2"/>
                          </a:solidFill>
                          <a:latin typeface="Arial" panose="020B0604020202020204" pitchFamily="34" charset="0"/>
                          <a:cs typeface="Arial" panose="020B0604020202020204" pitchFamily="34" charset="0"/>
                        </a:rPr>
                        <a:t>DEVELOPING</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700" dirty="0">
                          <a:solidFill>
                            <a:schemeClr val="tx2"/>
                          </a:solidFill>
                          <a:latin typeface="Arial" panose="020B0604020202020204" pitchFamily="34" charset="0"/>
                          <a:cs typeface="Arial" panose="020B0604020202020204" pitchFamily="34" charset="0"/>
                        </a:rPr>
                        <a:t>2</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08311429"/>
                  </a:ext>
                </a:extLst>
              </a:tr>
              <a:tr h="172274">
                <a:tc>
                  <a:txBody>
                    <a:bodyPr/>
                    <a:lstStyle/>
                    <a:p>
                      <a:r>
                        <a:rPr lang="en-US" sz="700" dirty="0">
                          <a:solidFill>
                            <a:schemeClr val="tx2"/>
                          </a:solidFill>
                          <a:latin typeface="Arial" panose="020B0604020202020204" pitchFamily="34" charset="0"/>
                          <a:cs typeface="Arial" panose="020B0604020202020204" pitchFamily="34" charset="0"/>
                        </a:rPr>
                        <a:t>ACCOMPLISHED</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700" dirty="0">
                          <a:solidFill>
                            <a:schemeClr val="tx2"/>
                          </a:solidFill>
                          <a:latin typeface="Arial" panose="020B0604020202020204" pitchFamily="34" charset="0"/>
                          <a:cs typeface="Arial" panose="020B0604020202020204" pitchFamily="34" charset="0"/>
                        </a:rPr>
                        <a:t>3</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83291186"/>
                  </a:ext>
                </a:extLst>
              </a:tr>
              <a:tr h="227351">
                <a:tc>
                  <a:txBody>
                    <a:bodyPr/>
                    <a:lstStyle/>
                    <a:p>
                      <a:r>
                        <a:rPr lang="en-US" sz="700" dirty="0">
                          <a:solidFill>
                            <a:schemeClr val="tx2"/>
                          </a:solidFill>
                          <a:latin typeface="Arial" panose="020B0604020202020204" pitchFamily="34" charset="0"/>
                          <a:cs typeface="Arial" panose="020B0604020202020204" pitchFamily="34" charset="0"/>
                        </a:rPr>
                        <a:t>EXEMPLARY</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algn="ctr"/>
                      <a:r>
                        <a:rPr lang="en-US" sz="700" dirty="0">
                          <a:solidFill>
                            <a:schemeClr val="tx2"/>
                          </a:solidFill>
                          <a:latin typeface="Arial" panose="020B0604020202020204" pitchFamily="34" charset="0"/>
                          <a:cs typeface="Arial" panose="020B0604020202020204" pitchFamily="34" charset="0"/>
                        </a:rPr>
                        <a:t>4</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107913231"/>
                  </a:ext>
                </a:extLst>
              </a:tr>
            </a:tbl>
          </a:graphicData>
        </a:graphic>
      </p:graphicFrame>
      <p:graphicFrame>
        <p:nvGraphicFramePr>
          <p:cNvPr id="18" name="Table 17">
            <a:extLst>
              <a:ext uri="{FF2B5EF4-FFF2-40B4-BE49-F238E27FC236}">
                <a16:creationId xmlns:a16="http://schemas.microsoft.com/office/drawing/2014/main" id="{835DF0E4-4371-2D4E-AB02-F52BC36C7771}"/>
              </a:ext>
            </a:extLst>
          </p:cNvPr>
          <p:cNvGraphicFramePr>
            <a:graphicFrameLocks noGrp="1"/>
          </p:cNvGraphicFramePr>
          <p:nvPr>
            <p:extLst>
              <p:ext uri="{D42A27DB-BD31-4B8C-83A1-F6EECF244321}">
                <p14:modId xmlns:p14="http://schemas.microsoft.com/office/powerpoint/2010/main" val="2273209937"/>
              </p:ext>
            </p:extLst>
          </p:nvPr>
        </p:nvGraphicFramePr>
        <p:xfrm>
          <a:off x="6474133" y="2879769"/>
          <a:ext cx="2876382" cy="1247182"/>
        </p:xfrm>
        <a:graphic>
          <a:graphicData uri="http://schemas.openxmlformats.org/drawingml/2006/table">
            <a:tbl>
              <a:tblPr firstRow="1" bandRow="1">
                <a:tableStyleId>{5C22544A-7EE6-4342-B048-85BDC9FD1C3A}</a:tableStyleId>
              </a:tblPr>
              <a:tblGrid>
                <a:gridCol w="1764213">
                  <a:extLst>
                    <a:ext uri="{9D8B030D-6E8A-4147-A177-3AD203B41FA5}">
                      <a16:colId xmlns:a16="http://schemas.microsoft.com/office/drawing/2014/main" val="1213800619"/>
                    </a:ext>
                  </a:extLst>
                </a:gridCol>
                <a:gridCol w="1112169">
                  <a:extLst>
                    <a:ext uri="{9D8B030D-6E8A-4147-A177-3AD203B41FA5}">
                      <a16:colId xmlns:a16="http://schemas.microsoft.com/office/drawing/2014/main" val="1853744816"/>
                    </a:ext>
                  </a:extLst>
                </a:gridCol>
              </a:tblGrid>
              <a:tr h="172274">
                <a:tc>
                  <a:txBody>
                    <a:bodyPr/>
                    <a:lstStyle/>
                    <a:p>
                      <a:r>
                        <a:rPr lang="en-US" sz="700" dirty="0">
                          <a:solidFill>
                            <a:schemeClr val="accent3"/>
                          </a:solidFill>
                          <a:latin typeface="Arial" panose="020B0604020202020204" pitchFamily="34" charset="0"/>
                          <a:cs typeface="Arial" panose="020B0604020202020204" pitchFamily="34" charset="0"/>
                        </a:rPr>
                        <a:t>SCALE OF ADOPTION</a:t>
                      </a:r>
                    </a:p>
                  </a:txBody>
                  <a:tcPr>
                    <a:lnR w="28575" cap="flat" cmpd="sng" algn="ctr">
                      <a:noFill/>
                      <a:prstDash val="solid"/>
                      <a:round/>
                      <a:headEnd type="none" w="med" len="med"/>
                      <a:tailEnd type="none" w="med" len="med"/>
                    </a:lnR>
                    <a:lnB w="28575" cap="flat" cmpd="sng" algn="ctr">
                      <a:solidFill>
                        <a:schemeClr val="accent3"/>
                      </a:solidFill>
                      <a:prstDash val="solid"/>
                      <a:round/>
                      <a:headEnd type="none" w="med" len="med"/>
                      <a:tailEnd type="none" w="med" len="med"/>
                    </a:lnB>
                    <a:noFill/>
                  </a:tcPr>
                </a:tc>
                <a:tc>
                  <a:txBody>
                    <a:bodyPr/>
                    <a:lstStyle/>
                    <a:p>
                      <a:r>
                        <a:rPr lang="en-US" sz="700" dirty="0">
                          <a:solidFill>
                            <a:schemeClr val="accent3"/>
                          </a:solidFill>
                          <a:latin typeface="Arial" panose="020B0604020202020204" pitchFamily="34" charset="0"/>
                          <a:cs typeface="Arial" panose="020B0604020202020204" pitchFamily="34" charset="0"/>
                        </a:rPr>
                        <a:t>NUMERICAL VALUE</a:t>
                      </a:r>
                    </a:p>
                  </a:txBody>
                  <a:tcPr>
                    <a:lnL w="28575" cap="flat" cmpd="sng" algn="ctr">
                      <a:noFill/>
                      <a:prstDash val="solid"/>
                      <a:round/>
                      <a:headEnd type="none" w="med" len="med"/>
                      <a:tailEnd type="none" w="med" len="med"/>
                    </a:lnL>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57668682"/>
                  </a:ext>
                </a:extLst>
              </a:tr>
              <a:tr h="172274">
                <a:tc>
                  <a:txBody>
                    <a:bodyPr/>
                    <a:lstStyle/>
                    <a:p>
                      <a:r>
                        <a:rPr lang="en-US" sz="700" dirty="0">
                          <a:solidFill>
                            <a:schemeClr val="tx2"/>
                          </a:solidFill>
                          <a:latin typeface="Arial" panose="020B0604020202020204" pitchFamily="34" charset="0"/>
                          <a:cs typeface="Arial" panose="020B0604020202020204" pitchFamily="34" charset="0"/>
                        </a:rPr>
                        <a:t>NOT OCCURING</a:t>
                      </a:r>
                    </a:p>
                  </a:txBody>
                  <a:tcPr>
                    <a:lnR w="12700" cap="flat" cmpd="sng" algn="ctr">
                      <a:solidFill>
                        <a:schemeClr val="bg1">
                          <a:lumMod val="75000"/>
                        </a:schemeClr>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700" dirty="0">
                          <a:solidFill>
                            <a:schemeClr val="tx2"/>
                          </a:solidFill>
                          <a:latin typeface="Arial" panose="020B0604020202020204" pitchFamily="34" charset="0"/>
                          <a:cs typeface="Arial" panose="020B0604020202020204" pitchFamily="34" charset="0"/>
                        </a:rPr>
                        <a:t>1</a:t>
                      </a:r>
                    </a:p>
                  </a:txBody>
                  <a:tcPr>
                    <a:lnL w="12700" cap="flat" cmpd="sng" algn="ctr">
                      <a:solidFill>
                        <a:schemeClr val="bg1">
                          <a:lumMod val="75000"/>
                        </a:schemeClr>
                      </a:solidFill>
                      <a:prstDash val="solid"/>
                      <a:round/>
                      <a:headEnd type="none" w="med" len="med"/>
                      <a:tailEnd type="none" w="med" len="med"/>
                    </a:lnL>
                    <a:lnT w="28575" cap="flat" cmpd="sng" algn="ctr">
                      <a:solidFill>
                        <a:schemeClr val="accent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90507173"/>
                  </a:ext>
                </a:extLst>
              </a:tr>
              <a:tr h="172274">
                <a:tc>
                  <a:txBody>
                    <a:bodyPr/>
                    <a:lstStyle/>
                    <a:p>
                      <a:r>
                        <a:rPr lang="en-US" sz="700" dirty="0">
                          <a:solidFill>
                            <a:schemeClr val="tx2"/>
                          </a:solidFill>
                          <a:latin typeface="Arial" panose="020B0604020202020204" pitchFamily="34" charset="0"/>
                          <a:cs typeface="Arial" panose="020B0604020202020204" pitchFamily="34" charset="0"/>
                        </a:rPr>
                        <a:t>NOT SYSTEMATIC</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700" dirty="0">
                          <a:solidFill>
                            <a:schemeClr val="tx2"/>
                          </a:solidFill>
                          <a:latin typeface="Arial" panose="020B0604020202020204" pitchFamily="34" charset="0"/>
                          <a:cs typeface="Arial" panose="020B0604020202020204" pitchFamily="34" charset="0"/>
                        </a:rPr>
                        <a:t>2</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08311429"/>
                  </a:ext>
                </a:extLst>
              </a:tr>
              <a:tr h="172274">
                <a:tc>
                  <a:txBody>
                    <a:bodyPr/>
                    <a:lstStyle/>
                    <a:p>
                      <a:r>
                        <a:rPr lang="en-US" sz="700" dirty="0">
                          <a:solidFill>
                            <a:schemeClr val="tx2"/>
                          </a:solidFill>
                          <a:latin typeface="Arial" panose="020B0604020202020204" pitchFamily="34" charset="0"/>
                          <a:cs typeface="Arial" panose="020B0604020202020204" pitchFamily="34" charset="0"/>
                        </a:rPr>
                        <a:t>PLANNING FOR IMPLEMENTATION</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700" dirty="0">
                          <a:solidFill>
                            <a:schemeClr val="tx2"/>
                          </a:solidFill>
                          <a:latin typeface="Arial" panose="020B0604020202020204" pitchFamily="34" charset="0"/>
                          <a:cs typeface="Arial" panose="020B0604020202020204" pitchFamily="34" charset="0"/>
                        </a:rPr>
                        <a:t>3</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83291186"/>
                  </a:ext>
                </a:extLst>
              </a:tr>
              <a:tr h="227351">
                <a:tc>
                  <a:txBody>
                    <a:bodyPr/>
                    <a:lstStyle/>
                    <a:p>
                      <a:r>
                        <a:rPr lang="en-US" sz="700" dirty="0">
                          <a:solidFill>
                            <a:schemeClr val="tx2"/>
                          </a:solidFill>
                          <a:latin typeface="Arial" panose="020B0604020202020204" pitchFamily="34" charset="0"/>
                          <a:cs typeface="Arial" panose="020B0604020202020204" pitchFamily="34" charset="0"/>
                        </a:rPr>
                        <a:t>IMPLEMENTATION IN PROGRESS</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700" dirty="0">
                          <a:solidFill>
                            <a:schemeClr val="tx2"/>
                          </a:solidFill>
                          <a:latin typeface="Arial" panose="020B0604020202020204" pitchFamily="34" charset="0"/>
                          <a:cs typeface="Arial" panose="020B0604020202020204" pitchFamily="34" charset="0"/>
                        </a:rPr>
                        <a:t>4</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7913231"/>
                  </a:ext>
                </a:extLst>
              </a:tr>
              <a:tr h="227351">
                <a:tc>
                  <a:txBody>
                    <a:bodyPr/>
                    <a:lstStyle/>
                    <a:p>
                      <a:r>
                        <a:rPr lang="en-US" sz="700" dirty="0">
                          <a:solidFill>
                            <a:schemeClr val="tx2"/>
                          </a:solidFill>
                          <a:latin typeface="Arial" panose="020B0604020202020204" pitchFamily="34" charset="0"/>
                          <a:cs typeface="Arial" panose="020B0604020202020204" pitchFamily="34" charset="0"/>
                        </a:rPr>
                        <a:t>AT SCALE</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algn="ctr"/>
                      <a:r>
                        <a:rPr lang="en-US" sz="700" dirty="0">
                          <a:solidFill>
                            <a:schemeClr val="tx2"/>
                          </a:solidFill>
                          <a:latin typeface="Arial" panose="020B0604020202020204" pitchFamily="34" charset="0"/>
                          <a:cs typeface="Arial" panose="020B0604020202020204" pitchFamily="34" charset="0"/>
                        </a:rPr>
                        <a:t>5</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744661690"/>
                  </a:ext>
                </a:extLst>
              </a:tr>
            </a:tbl>
          </a:graphicData>
        </a:graphic>
      </p:graphicFrame>
      <p:pic>
        <p:nvPicPr>
          <p:cNvPr id="10" name="Picture 9" descr="A picture containing device, tower&#10;&#10;Description automatically generated">
            <a:extLst>
              <a:ext uri="{FF2B5EF4-FFF2-40B4-BE49-F238E27FC236}">
                <a16:creationId xmlns:a16="http://schemas.microsoft.com/office/drawing/2014/main" id="{1306711D-B548-294F-8C9E-3A1E429D17B8}"/>
              </a:ext>
            </a:extLst>
          </p:cNvPr>
          <p:cNvPicPr>
            <a:picLocks noChangeAspect="1"/>
          </p:cNvPicPr>
          <p:nvPr/>
        </p:nvPicPr>
        <p:blipFill>
          <a:blip r:embed="rId2"/>
          <a:stretch>
            <a:fillRect/>
          </a:stretch>
        </p:blipFill>
        <p:spPr>
          <a:xfrm>
            <a:off x="582844" y="1620355"/>
            <a:ext cx="5257800" cy="5257800"/>
          </a:xfrm>
          <a:prstGeom prst="rect">
            <a:avLst/>
          </a:prstGeom>
        </p:spPr>
      </p:pic>
    </p:spTree>
    <p:extLst>
      <p:ext uri="{BB962C8B-B14F-4D97-AF65-F5344CB8AC3E}">
        <p14:creationId xmlns:p14="http://schemas.microsoft.com/office/powerpoint/2010/main" val="50734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93044AA-A928-4D89-AC65-92505330BA35}" type="slidenum">
              <a:rPr lang="en-US" smtClean="0"/>
              <a:pPr/>
              <a:t>6</a:t>
            </a:fld>
            <a:endParaRPr lang="en-US" dirty="0"/>
          </a:p>
        </p:txBody>
      </p:sp>
      <p:sp>
        <p:nvSpPr>
          <p:cNvPr id="4" name="Title 3">
            <a:extLst>
              <a:ext uri="{FF2B5EF4-FFF2-40B4-BE49-F238E27FC236}">
                <a16:creationId xmlns:a16="http://schemas.microsoft.com/office/drawing/2014/main" id="{0E5C0E01-6CC0-ED43-B073-A9C958462AF6}"/>
              </a:ext>
            </a:extLst>
          </p:cNvPr>
          <p:cNvSpPr>
            <a:spLocks noGrp="1"/>
          </p:cNvSpPr>
          <p:nvPr>
            <p:ph type="title"/>
          </p:nvPr>
        </p:nvSpPr>
        <p:spPr/>
        <p:txBody>
          <a:bodyPr/>
          <a:lstStyle/>
          <a:p>
            <a:r>
              <a:rPr lang="en-US" dirty="0"/>
              <a:t>ITA Respondents (2019)</a:t>
            </a:r>
          </a:p>
        </p:txBody>
      </p:sp>
      <p:sp>
        <p:nvSpPr>
          <p:cNvPr id="8" name="TextBox 7"/>
          <p:cNvSpPr txBox="1"/>
          <p:nvPr/>
        </p:nvSpPr>
        <p:spPr>
          <a:xfrm>
            <a:off x="188596" y="2113310"/>
            <a:ext cx="1663917" cy="215444"/>
          </a:xfrm>
          <a:prstGeom prst="rect">
            <a:avLst/>
          </a:prstGeom>
          <a:noFill/>
        </p:spPr>
        <p:txBody>
          <a:bodyPr wrap="none" lIns="0" tIns="0" rIns="0" bIns="0" rtlCol="0">
            <a:spAutoFit/>
          </a:bodyPr>
          <a:lstStyle/>
          <a:p>
            <a:r>
              <a:rPr lang="en-US" sz="1400" b="1" dirty="0">
                <a:latin typeface="Arial" panose="020B0604020202020204" pitchFamily="34" charset="0"/>
                <a:cs typeface="Arial" panose="020B0604020202020204" pitchFamily="34" charset="0"/>
              </a:rPr>
              <a:t>N=36 (as of 4/27/19)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6" y="2430500"/>
            <a:ext cx="9732219" cy="3061147"/>
          </a:xfrm>
          <a:prstGeom prst="rect">
            <a:avLst/>
          </a:prstGeom>
          <a:ln>
            <a:noFill/>
          </a:ln>
          <a:effectLst/>
        </p:spPr>
      </p:pic>
      <p:sp>
        <p:nvSpPr>
          <p:cNvPr id="7" name="Rectangle 6">
            <a:extLst>
              <a:ext uri="{FF2B5EF4-FFF2-40B4-BE49-F238E27FC236}">
                <a16:creationId xmlns:a16="http://schemas.microsoft.com/office/drawing/2014/main" id="{E8A975C9-0DED-4DAD-9525-E7C73F969E01}"/>
              </a:ext>
            </a:extLst>
          </p:cNvPr>
          <p:cNvSpPr/>
          <p:nvPr/>
        </p:nvSpPr>
        <p:spPr>
          <a:xfrm>
            <a:off x="7828913" y="0"/>
            <a:ext cx="2229487" cy="280457"/>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5" b="1" dirty="0">
                <a:latin typeface="Arial" panose="020B0604020202020204" pitchFamily="34" charset="0"/>
                <a:cs typeface="Arial" panose="020B0604020202020204" pitchFamily="34" charset="0"/>
              </a:rPr>
              <a:t>SAMPLE</a:t>
            </a:r>
          </a:p>
        </p:txBody>
      </p:sp>
    </p:spTree>
    <p:extLst>
      <p:ext uri="{BB962C8B-B14F-4D97-AF65-F5344CB8AC3E}">
        <p14:creationId xmlns:p14="http://schemas.microsoft.com/office/powerpoint/2010/main" val="27539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7</a:t>
            </a:fld>
            <a:endParaRPr lang="en-US" dirty="0"/>
          </a:p>
        </p:txBody>
      </p:sp>
      <p:sp>
        <p:nvSpPr>
          <p:cNvPr id="2" name="Picture Placeholder 1">
            <a:extLst>
              <a:ext uri="{FF2B5EF4-FFF2-40B4-BE49-F238E27FC236}">
                <a16:creationId xmlns:a16="http://schemas.microsoft.com/office/drawing/2014/main" id="{58E96CF8-0937-984D-BF60-0C5592128C18}"/>
              </a:ext>
            </a:extLst>
          </p:cNvPr>
          <p:cNvSpPr>
            <a:spLocks noGrp="1"/>
          </p:cNvSpPr>
          <p:nvPr>
            <p:ph type="pic" sz="quarter" idx="14"/>
          </p:nvPr>
        </p:nvSpPr>
        <p:spPr/>
      </p:sp>
      <p:sp>
        <p:nvSpPr>
          <p:cNvPr id="3" name="Rectangle 2">
            <a:extLst>
              <a:ext uri="{FF2B5EF4-FFF2-40B4-BE49-F238E27FC236}">
                <a16:creationId xmlns:a16="http://schemas.microsoft.com/office/drawing/2014/main" id="{47C50C03-1F63-B840-F560-0283C2AB212E}"/>
              </a:ext>
            </a:extLst>
          </p:cNvPr>
          <p:cNvSpPr/>
          <p:nvPr/>
        </p:nvSpPr>
        <p:spPr>
          <a:xfrm>
            <a:off x="3616508" y="0"/>
            <a:ext cx="2229487" cy="1119883"/>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NOTE THAT DESCRIPTIVE TEXT IN THESE SLIDES IS FOR SAMPLE PURPOSES AND REQUIRES REVIEW/UPDATE FOR CURRENCY</a:t>
            </a:r>
          </a:p>
        </p:txBody>
      </p:sp>
    </p:spTree>
    <p:extLst>
      <p:ext uri="{BB962C8B-B14F-4D97-AF65-F5344CB8AC3E}">
        <p14:creationId xmlns:p14="http://schemas.microsoft.com/office/powerpoint/2010/main" val="123623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8</a:t>
            </a:fld>
            <a:endParaRPr lang="en-US" dirty="0"/>
          </a:p>
        </p:txBody>
      </p:sp>
      <p:sp>
        <p:nvSpPr>
          <p:cNvPr id="3" name="Text Placeholder 2">
            <a:extLst>
              <a:ext uri="{FF2B5EF4-FFF2-40B4-BE49-F238E27FC236}">
                <a16:creationId xmlns:a16="http://schemas.microsoft.com/office/drawing/2014/main" id="{5D32C0D1-D5E3-5847-A778-E52A5928E06D}"/>
              </a:ext>
            </a:extLst>
          </p:cNvPr>
          <p:cNvSpPr>
            <a:spLocks noGrp="1"/>
          </p:cNvSpPr>
          <p:nvPr>
            <p:ph type="body" sz="quarter" idx="4294967295"/>
          </p:nvPr>
        </p:nvSpPr>
        <p:spPr>
          <a:xfrm>
            <a:off x="576263" y="2350114"/>
            <a:ext cx="8880475" cy="1823424"/>
          </a:xfrm>
          <a:prstGeom prst="rect">
            <a:avLst/>
          </a:prstGeom>
        </p:spPr>
        <p:txBody>
          <a:bodyPr/>
          <a:lstStyle/>
          <a:p>
            <a:endParaRPr lang="en-US"/>
          </a:p>
        </p:txBody>
      </p:sp>
      <p:sp>
        <p:nvSpPr>
          <p:cNvPr id="4" name="Text Placeholder 3">
            <a:extLst>
              <a:ext uri="{FF2B5EF4-FFF2-40B4-BE49-F238E27FC236}">
                <a16:creationId xmlns:a16="http://schemas.microsoft.com/office/drawing/2014/main" id="{E3AB984A-C6A8-4A4C-8D2A-3E8705D63766}"/>
              </a:ext>
            </a:extLst>
          </p:cNvPr>
          <p:cNvSpPr>
            <a:spLocks noGrp="1"/>
          </p:cNvSpPr>
          <p:nvPr>
            <p:ph type="body" sz="quarter" idx="4294967295"/>
          </p:nvPr>
        </p:nvSpPr>
        <p:spPr>
          <a:xfrm>
            <a:off x="576263" y="4977525"/>
            <a:ext cx="8880475" cy="1993002"/>
          </a:xfrm>
          <a:prstGeom prst="rect">
            <a:avLst/>
          </a:prstGeom>
        </p:spPr>
        <p:txBody>
          <a:bodyPr/>
          <a:lstStyle/>
          <a:p>
            <a:endParaRPr lang="en-US"/>
          </a:p>
        </p:txBody>
      </p:sp>
    </p:spTree>
    <p:extLst>
      <p:ext uri="{BB962C8B-B14F-4D97-AF65-F5344CB8AC3E}">
        <p14:creationId xmlns:p14="http://schemas.microsoft.com/office/powerpoint/2010/main" val="404124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6FA05F-3D12-5A4E-909F-CA2FB0A16D7A}"/>
              </a:ext>
            </a:extLst>
          </p:cNvPr>
          <p:cNvSpPr>
            <a:spLocks noGrp="1"/>
          </p:cNvSpPr>
          <p:nvPr>
            <p:ph type="sldNum" sz="quarter" idx="12"/>
          </p:nvPr>
        </p:nvSpPr>
        <p:spPr/>
        <p:txBody>
          <a:bodyPr/>
          <a:lstStyle/>
          <a:p>
            <a:fld id="{EAC09B8A-A173-8645-BA36-7700F170816C}" type="slidenum">
              <a:rPr lang="en-US" smtClean="0"/>
              <a:pPr/>
              <a:t>9</a:t>
            </a:fld>
            <a:endParaRPr lang="en-US" dirty="0"/>
          </a:p>
        </p:txBody>
      </p:sp>
      <p:sp>
        <p:nvSpPr>
          <p:cNvPr id="2" name="Picture Placeholder 1">
            <a:extLst>
              <a:ext uri="{FF2B5EF4-FFF2-40B4-BE49-F238E27FC236}">
                <a16:creationId xmlns:a16="http://schemas.microsoft.com/office/drawing/2014/main" id="{84868A0F-A1CC-D647-8B56-821B8E272CFD}"/>
              </a:ext>
            </a:extLst>
          </p:cNvPr>
          <p:cNvSpPr>
            <a:spLocks noGrp="1"/>
          </p:cNvSpPr>
          <p:nvPr>
            <p:ph type="pic" sz="quarter" idx="14"/>
          </p:nvPr>
        </p:nvSpPr>
        <p:spPr/>
      </p:sp>
    </p:spTree>
    <p:extLst>
      <p:ext uri="{BB962C8B-B14F-4D97-AF65-F5344CB8AC3E}">
        <p14:creationId xmlns:p14="http://schemas.microsoft.com/office/powerpoint/2010/main" val="1907211784"/>
      </p:ext>
    </p:extLst>
  </p:cSld>
  <p:clrMapOvr>
    <a:masterClrMapping/>
  </p:clrMapOvr>
</p:sld>
</file>

<file path=ppt/theme/theme1.xml><?xml version="1.0" encoding="utf-8"?>
<a:theme xmlns:a="http://schemas.openxmlformats.org/drawingml/2006/main" name="Office Theme">
  <a:themeElements>
    <a:clrScheme name="NEW BMGF ">
      <a:dk1>
        <a:srgbClr val="000000"/>
      </a:dk1>
      <a:lt1>
        <a:srgbClr val="FFFFFF"/>
      </a:lt1>
      <a:dk2>
        <a:srgbClr val="41453B"/>
      </a:dk2>
      <a:lt2>
        <a:srgbClr val="E7E6E6"/>
      </a:lt2>
      <a:accent1>
        <a:srgbClr val="D3662D"/>
      </a:accent1>
      <a:accent2>
        <a:srgbClr val="569AA3"/>
      </a:accent2>
      <a:accent3>
        <a:srgbClr val="50342D"/>
      </a:accent3>
      <a:accent4>
        <a:srgbClr val="688848"/>
      </a:accent4>
      <a:accent5>
        <a:srgbClr val="99999A"/>
      </a:accent5>
      <a:accent6>
        <a:srgbClr val="41453B"/>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5517F88CE0542BBAA72EDE5F6DB16" ma:contentTypeVersion="15" ma:contentTypeDescription="Create a new document." ma:contentTypeScope="" ma:versionID="f7010cd01fa5e403eafb014de4854dd1">
  <xsd:schema xmlns:xsd="http://www.w3.org/2001/XMLSchema" xmlns:xs="http://www.w3.org/2001/XMLSchema" xmlns:p="http://schemas.microsoft.com/office/2006/metadata/properties" xmlns:ns2="155abe71-beb5-497b-8feb-638c2f16a819" xmlns:ns3="94dca3ac-1f5d-4388-846f-35c92253a7e8" targetNamespace="http://schemas.microsoft.com/office/2006/metadata/properties" ma:root="true" ma:fieldsID="fde507a2cc9a98064cd9b46b25b2e708" ns2:_="" ns3:_="">
    <xsd:import namespace="155abe71-beb5-497b-8feb-638c2f16a819"/>
    <xsd:import namespace="94dca3ac-1f5d-4388-846f-35c92253a7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abe71-beb5-497b-8feb-638c2f16a8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c96693-f660-4ea8-9728-7f2266f9b7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dca3ac-1f5d-4388-846f-35c92253a7e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049fb97-265f-4673-a242-89b2e634a84a}" ma:internalName="TaxCatchAll" ma:showField="CatchAllData" ma:web="94dca3ac-1f5d-4388-846f-35c92253a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5abe71-beb5-497b-8feb-638c2f16a819">
      <Terms xmlns="http://schemas.microsoft.com/office/infopath/2007/PartnerControls"/>
    </lcf76f155ced4ddcb4097134ff3c332f>
    <TaxCatchAll xmlns="94dca3ac-1f5d-4388-846f-35c92253a7e8" xsi:nil="true"/>
  </documentManagement>
</p:properties>
</file>

<file path=customXml/itemProps1.xml><?xml version="1.0" encoding="utf-8"?>
<ds:datastoreItem xmlns:ds="http://schemas.openxmlformats.org/officeDocument/2006/customXml" ds:itemID="{20BAAF44-F263-4D86-A3C7-B94BA77B90BA}"/>
</file>

<file path=customXml/itemProps2.xml><?xml version="1.0" encoding="utf-8"?>
<ds:datastoreItem xmlns:ds="http://schemas.openxmlformats.org/officeDocument/2006/customXml" ds:itemID="{29B7B610-B3F7-46DA-A834-083CE433C472}"/>
</file>

<file path=customXml/itemProps3.xml><?xml version="1.0" encoding="utf-8"?>
<ds:datastoreItem xmlns:ds="http://schemas.openxmlformats.org/officeDocument/2006/customXml" ds:itemID="{F226EBE2-A277-4F95-8299-09FDE4F9BAD5}"/>
</file>

<file path=docProps/app.xml><?xml version="1.0" encoding="utf-8"?>
<Properties xmlns="http://schemas.openxmlformats.org/officeDocument/2006/extended-properties" xmlns:vt="http://schemas.openxmlformats.org/officeDocument/2006/docPropsVTypes">
  <Template>Office Theme</Template>
  <TotalTime>400</TotalTime>
  <Words>964</Words>
  <Application>Microsoft Office PowerPoint</Application>
  <PresentationFormat>Custom</PresentationFormat>
  <Paragraphs>165</Paragraphs>
  <Slides>30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Helvetica</vt:lpstr>
      <vt:lpstr>Office Theme</vt:lpstr>
      <vt:lpstr>FOR THE TEAM LEAD ONLY Please delete before YOU share  WITH THE BROADER GROUP</vt:lpstr>
      <vt:lpstr>PowerPoint Presentation</vt:lpstr>
      <vt:lpstr>PowerPoint Presentation</vt:lpstr>
      <vt:lpstr>Today’s Objectives</vt:lpstr>
      <vt:lpstr>OUR RESULTS</vt:lpstr>
      <vt:lpstr>ITA Respondents (2019)</vt:lpstr>
      <vt:lpstr>PowerPoint Presentation</vt:lpstr>
      <vt:lpstr>PowerPoint Presentation</vt:lpstr>
      <vt:lpstr>PowerPoint Presentation</vt:lpstr>
      <vt:lpstr>PowerPoint Presentation</vt:lpstr>
      <vt:lpstr>ADVISING</vt:lpstr>
      <vt:lpstr>ADVISING</vt:lpstr>
      <vt:lpstr>Developmental Education</vt:lpstr>
      <vt:lpstr>Developmental Education</vt:lpstr>
      <vt:lpstr>PowerPoint Presentation</vt:lpstr>
      <vt:lpstr>PowerPoint Presentation</vt:lpstr>
      <vt:lpstr>PowerPoint Presentation</vt:lpstr>
      <vt:lpstr>PowerPoint Presentation</vt:lpstr>
      <vt:lpstr>PowerPoint Presentation</vt:lpstr>
      <vt:lpstr>PowerPoint Presentation</vt:lpstr>
      <vt:lpstr>STRATEGIC FINANCE</vt:lpstr>
      <vt:lpstr>STRATEGIC FINANCE</vt:lpstr>
      <vt:lpstr>PowerPoint Presentation</vt:lpstr>
      <vt:lpstr>PowerPoint Presentation</vt:lpstr>
      <vt:lpstr>Institutional POLICY</vt:lpstr>
      <vt:lpstr>Institutional POLICY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Roslyn Hyde</dc:creator>
  <cp:lastModifiedBy>Mandee Eckersley</cp:lastModifiedBy>
  <cp:revision>69</cp:revision>
  <dcterms:created xsi:type="dcterms:W3CDTF">2019-06-21T20:46:35Z</dcterms:created>
  <dcterms:modified xsi:type="dcterms:W3CDTF">2022-09-09T23:35:21Z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0x010100E5F5517F88CE0542BBAA72EDE5F6DB16</vt:lpwstr>
  </property>
</Properties>
</file>